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6.xml" ContentType="application/vnd.openxmlformats-officedocument.presentationml.notesSlide+xml"/>
  <Override PartName="/ppt/tags/tag17.xml" ContentType="application/vnd.openxmlformats-officedocument.presentationml.tags+xml"/>
  <Override PartName="/ppt/notesSlides/notesSlide37.xml" ContentType="application/vnd.openxmlformats-officedocument.presentationml.notesSlide+xml"/>
  <Override PartName="/ppt/tags/tag18.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33.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5"/>
  </p:notesMasterIdLst>
  <p:handoutMasterIdLst>
    <p:handoutMasterId r:id="rId146"/>
  </p:handoutMasterIdLst>
  <p:sldIdLst>
    <p:sldId id="529" r:id="rId2"/>
    <p:sldId id="830" r:id="rId3"/>
    <p:sldId id="844" r:id="rId4"/>
    <p:sldId id="934" r:id="rId5"/>
    <p:sldId id="972" r:id="rId6"/>
    <p:sldId id="973" r:id="rId7"/>
    <p:sldId id="839" r:id="rId8"/>
    <p:sldId id="819" r:id="rId9"/>
    <p:sldId id="653" r:id="rId10"/>
    <p:sldId id="655" r:id="rId11"/>
    <p:sldId id="990" r:id="rId12"/>
    <p:sldId id="992" r:id="rId13"/>
    <p:sldId id="991" r:id="rId14"/>
    <p:sldId id="1583" r:id="rId15"/>
    <p:sldId id="1587" r:id="rId16"/>
    <p:sldId id="1578" r:id="rId17"/>
    <p:sldId id="686" r:id="rId18"/>
    <p:sldId id="687" r:id="rId19"/>
    <p:sldId id="1556" r:id="rId20"/>
    <p:sldId id="1558" r:id="rId21"/>
    <p:sldId id="806" r:id="rId22"/>
    <p:sldId id="1399" r:id="rId23"/>
    <p:sldId id="1548" r:id="rId24"/>
    <p:sldId id="848" r:id="rId25"/>
    <p:sldId id="445" r:id="rId26"/>
    <p:sldId id="803" r:id="rId27"/>
    <p:sldId id="807" r:id="rId28"/>
    <p:sldId id="333" r:id="rId29"/>
    <p:sldId id="334" r:id="rId30"/>
    <p:sldId id="812" r:id="rId31"/>
    <p:sldId id="505" r:id="rId32"/>
    <p:sldId id="1549" r:id="rId33"/>
    <p:sldId id="752" r:id="rId34"/>
    <p:sldId id="690" r:id="rId35"/>
    <p:sldId id="344" r:id="rId36"/>
    <p:sldId id="506" r:id="rId37"/>
    <p:sldId id="813" r:id="rId38"/>
    <p:sldId id="814" r:id="rId39"/>
    <p:sldId id="815" r:id="rId40"/>
    <p:sldId id="816" r:id="rId41"/>
    <p:sldId id="347" r:id="rId42"/>
    <p:sldId id="756" r:id="rId43"/>
    <p:sldId id="496" r:id="rId44"/>
    <p:sldId id="905" r:id="rId45"/>
    <p:sldId id="695" r:id="rId46"/>
    <p:sldId id="922" r:id="rId47"/>
    <p:sldId id="697" r:id="rId48"/>
    <p:sldId id="698" r:id="rId49"/>
    <p:sldId id="699" r:id="rId50"/>
    <p:sldId id="694" r:id="rId51"/>
    <p:sldId id="696" r:id="rId52"/>
    <p:sldId id="724" r:id="rId53"/>
    <p:sldId id="725" r:id="rId54"/>
    <p:sldId id="726" r:id="rId55"/>
    <p:sldId id="727" r:id="rId56"/>
    <p:sldId id="431" r:id="rId57"/>
    <p:sldId id="757" r:id="rId58"/>
    <p:sldId id="537" r:id="rId59"/>
    <p:sldId id="849" r:id="rId60"/>
    <p:sldId id="850" r:id="rId61"/>
    <p:sldId id="851" r:id="rId62"/>
    <p:sldId id="861" r:id="rId63"/>
    <p:sldId id="862" r:id="rId64"/>
    <p:sldId id="863" r:id="rId65"/>
    <p:sldId id="864" r:id="rId66"/>
    <p:sldId id="865" r:id="rId67"/>
    <p:sldId id="866" r:id="rId68"/>
    <p:sldId id="867" r:id="rId69"/>
    <p:sldId id="869" r:id="rId70"/>
    <p:sldId id="871" r:id="rId71"/>
    <p:sldId id="874" r:id="rId72"/>
    <p:sldId id="875" r:id="rId73"/>
    <p:sldId id="877" r:id="rId74"/>
    <p:sldId id="988" r:id="rId75"/>
    <p:sldId id="989" r:id="rId76"/>
    <p:sldId id="1557" r:id="rId77"/>
    <p:sldId id="1564" r:id="rId78"/>
    <p:sldId id="1575" r:id="rId79"/>
    <p:sldId id="878" r:id="rId80"/>
    <p:sldId id="879" r:id="rId81"/>
    <p:sldId id="880" r:id="rId82"/>
    <p:sldId id="881" r:id="rId83"/>
    <p:sldId id="882" r:id="rId84"/>
    <p:sldId id="887" r:id="rId85"/>
    <p:sldId id="700" r:id="rId86"/>
    <p:sldId id="1577" r:id="rId87"/>
    <p:sldId id="702" r:id="rId88"/>
    <p:sldId id="1568" r:id="rId89"/>
    <p:sldId id="1569" r:id="rId90"/>
    <p:sldId id="1570" r:id="rId91"/>
    <p:sldId id="1550" r:id="rId92"/>
    <p:sldId id="1559" r:id="rId93"/>
    <p:sldId id="1572" r:id="rId94"/>
    <p:sldId id="1551" r:id="rId95"/>
    <p:sldId id="1552" r:id="rId96"/>
    <p:sldId id="1000" r:id="rId97"/>
    <p:sldId id="946" r:id="rId98"/>
    <p:sldId id="947" r:id="rId99"/>
    <p:sldId id="948" r:id="rId100"/>
    <p:sldId id="1553" r:id="rId101"/>
    <p:sldId id="1554" r:id="rId102"/>
    <p:sldId id="1561" r:id="rId103"/>
    <p:sldId id="1579" r:id="rId104"/>
    <p:sldId id="1580" r:id="rId105"/>
    <p:sldId id="1581" r:id="rId106"/>
    <p:sldId id="1576" r:id="rId107"/>
    <p:sldId id="888" r:id="rId108"/>
    <p:sldId id="789" r:id="rId109"/>
    <p:sldId id="790" r:id="rId110"/>
    <p:sldId id="897" r:id="rId111"/>
    <p:sldId id="898" r:id="rId112"/>
    <p:sldId id="791" r:id="rId113"/>
    <p:sldId id="792" r:id="rId114"/>
    <p:sldId id="794" r:id="rId115"/>
    <p:sldId id="796" r:id="rId116"/>
    <p:sldId id="797" r:id="rId117"/>
    <p:sldId id="901" r:id="rId118"/>
    <p:sldId id="798" r:id="rId119"/>
    <p:sldId id="799" r:id="rId120"/>
    <p:sldId id="800" r:id="rId121"/>
    <p:sldId id="1598" r:id="rId122"/>
    <p:sldId id="1601" r:id="rId123"/>
    <p:sldId id="1599" r:id="rId124"/>
    <p:sldId id="1600" r:id="rId125"/>
    <p:sldId id="1602" r:id="rId126"/>
    <p:sldId id="1603" r:id="rId127"/>
    <p:sldId id="1604" r:id="rId128"/>
    <p:sldId id="1605" r:id="rId129"/>
    <p:sldId id="1606" r:id="rId130"/>
    <p:sldId id="1607" r:id="rId131"/>
    <p:sldId id="1608" r:id="rId132"/>
    <p:sldId id="1609" r:id="rId133"/>
    <p:sldId id="1610" r:id="rId134"/>
    <p:sldId id="1611" r:id="rId135"/>
    <p:sldId id="1612" r:id="rId136"/>
    <p:sldId id="820" r:id="rId137"/>
    <p:sldId id="975" r:id="rId138"/>
    <p:sldId id="821" r:id="rId139"/>
    <p:sldId id="822" r:id="rId140"/>
    <p:sldId id="804" r:id="rId141"/>
    <p:sldId id="634" r:id="rId142"/>
    <p:sldId id="781" r:id="rId143"/>
    <p:sldId id="899" r:id="rId144"/>
  </p:sldIdLst>
  <p:sldSz cx="12192000" cy="6858000"/>
  <p:notesSz cx="6797675" cy="9926638"/>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FFCC99"/>
    <a:srgbClr val="FFFFFF"/>
    <a:srgbClr val="FFCCFF"/>
    <a:srgbClr val="CCFFFF"/>
    <a:srgbClr val="99FFCC"/>
    <a:srgbClr val="990000"/>
    <a:srgbClr val="FF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93005" autoAdjust="0"/>
  </p:normalViewPr>
  <p:slideViewPr>
    <p:cSldViewPr>
      <p:cViewPr varScale="1">
        <p:scale>
          <a:sx n="80" d="100"/>
          <a:sy n="80" d="100"/>
        </p:scale>
        <p:origin x="638" y="58"/>
      </p:cViewPr>
      <p:guideLst>
        <p:guide orient="horz" pos="2160"/>
        <p:guide pos="3840"/>
      </p:guideLst>
    </p:cSldViewPr>
  </p:slideViewPr>
  <p:outlineViewPr>
    <p:cViewPr>
      <p:scale>
        <a:sx n="33" d="100"/>
        <a:sy n="33" d="100"/>
      </p:scale>
      <p:origin x="0" y="-26078"/>
    </p:cViewPr>
  </p:outlineViewPr>
  <p:notesTextViewPr>
    <p:cViewPr>
      <p:scale>
        <a:sx n="100" d="100"/>
        <a:sy n="100" d="100"/>
      </p:scale>
      <p:origin x="0" y="0"/>
    </p:cViewPr>
  </p:notesTextViewPr>
  <p:sorterViewPr>
    <p:cViewPr>
      <p:scale>
        <a:sx n="180" d="100"/>
        <a:sy n="180" d="100"/>
      </p:scale>
      <p:origin x="0" y="-137683"/>
    </p:cViewPr>
  </p:sorterViewPr>
  <p:notesViewPr>
    <p:cSldViewPr>
      <p:cViewPr varScale="1">
        <p:scale>
          <a:sx n="78" d="100"/>
          <a:sy n="78" d="100"/>
        </p:scale>
        <p:origin x="-396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800" b="1" dirty="0">
              <a:solidFill>
                <a:srgbClr val="FF0000"/>
              </a:solidFill>
              <a:latin typeface="標楷體" pitchFamily="65" charset="-120"/>
              <a:ea typeface="標楷體" pitchFamily="65" charset="-120"/>
            </a:rPr>
            <a:t>113</a:t>
          </a:r>
          <a:r>
            <a:rPr lang="zh-TW" altLang="en-US" sz="2800" b="1" dirty="0">
              <a:solidFill>
                <a:srgbClr val="FF0000"/>
              </a:solidFill>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3200" dirty="0">
              <a:latin typeface="標楷體" pitchFamily="65" charset="-120"/>
              <a:ea typeface="標楷體" pitchFamily="65" charset="-120"/>
            </a:rPr>
            <a:t>考試分發</a:t>
          </a:r>
          <a:r>
            <a:rPr lang="en-US" altLang="zh-TW" sz="3200" dirty="0">
              <a:latin typeface="標楷體" pitchFamily="65" charset="-120"/>
              <a:ea typeface="標楷體" pitchFamily="65" charset="-120"/>
            </a:rPr>
            <a:t>-2</a:t>
          </a:r>
          <a:r>
            <a:rPr lang="zh-TW" altLang="en-US" sz="3200" dirty="0">
              <a:latin typeface="標楷體" pitchFamily="65" charset="-120"/>
              <a:ea typeface="標楷體" pitchFamily="65" charset="-120"/>
            </a:rPr>
            <a:t>班</a:t>
          </a:r>
          <a:endParaRPr lang="en-US" altLang="zh-TW" sz="3200" dirty="0">
            <a:latin typeface="標楷體" pitchFamily="65" charset="-120"/>
            <a:ea typeface="標楷體" pitchFamily="65" charset="-120"/>
          </a:endParaRPr>
        </a:p>
        <a:p>
          <a:r>
            <a:rPr lang="en-US" altLang="zh-TW" sz="3200" dirty="0">
              <a:latin typeface="標楷體" pitchFamily="65" charset="-120"/>
              <a:ea typeface="標楷體" pitchFamily="65" charset="-120"/>
            </a:rPr>
            <a:t>50</a:t>
          </a:r>
          <a:r>
            <a:rPr lang="zh-TW" altLang="en-US" sz="3200" dirty="0">
              <a:latin typeface="標楷體" pitchFamily="65" charset="-120"/>
              <a:ea typeface="標楷體" pitchFamily="65" charset="-120"/>
            </a:rPr>
            <a:t>個名額</a:t>
          </a:r>
          <a:endParaRPr lang="en-US" altLang="zh-TW" sz="32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3200" dirty="0">
              <a:latin typeface="標楷體" pitchFamily="65" charset="-120"/>
              <a:ea typeface="標楷體" pitchFamily="65" charset="-120"/>
            </a:rPr>
            <a:t>專業群科</a:t>
          </a:r>
          <a:r>
            <a:rPr lang="en-US" altLang="zh-TW" sz="3200" dirty="0">
              <a:latin typeface="標楷體" pitchFamily="65" charset="-120"/>
              <a:ea typeface="標楷體" pitchFamily="65" charset="-120"/>
            </a:rPr>
            <a:t>-88</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2446</a:t>
          </a:r>
          <a:r>
            <a:rPr lang="zh-TW" altLang="en-US" sz="32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3200" dirty="0">
              <a:latin typeface="標楷體" pitchFamily="65" charset="-120"/>
              <a:ea typeface="標楷體" pitchFamily="65" charset="-120"/>
            </a:rPr>
            <a:t>科學班</a:t>
          </a:r>
          <a:r>
            <a:rPr lang="en-US" altLang="zh-TW" sz="3200" dirty="0">
              <a:latin typeface="標楷體" pitchFamily="65" charset="-120"/>
              <a:ea typeface="標楷體" pitchFamily="65" charset="-120"/>
            </a:rPr>
            <a:t>-1</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25</a:t>
          </a:r>
          <a:r>
            <a:rPr lang="zh-TW" altLang="en-US" sz="32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800" dirty="0">
              <a:latin typeface="標楷體" pitchFamily="65" charset="-120"/>
              <a:ea typeface="標楷體" pitchFamily="65" charset="-120"/>
            </a:rPr>
            <a:t>體育班</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472</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藝才美術班</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100</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藝才音樂班</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75</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藝才舞蹈班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custLinFactNeighborX="-898" custLinFactNeighborY="-15188"/>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custLinFactNeighborY="619"/>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B3015D0F-1479-4118-9721-19C63375687C}" type="presOf" srcId="{A7112B98-6EF3-4FE7-BF3D-C59D1B368008}" destId="{CD18A5EF-14CC-4D99-B9B5-ADC491578342}"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BDFC8821-F185-4FC2-B66E-7882515045B3}" type="presOf" srcId="{B2B8C07D-43F5-4C65-A23A-D2D80650E3E0}" destId="{6AB11538-AE62-4BBD-9767-0683C1A64A5B}" srcOrd="0" destOrd="0" presId="urn:microsoft.com/office/officeart/2005/8/layout/matrix1"/>
    <dgm:cxn modelId="{0E74D474-E1F1-462B-B318-AA574FF5B72E}" type="presOf" srcId="{F9E79064-68C8-483E-A861-C4EFA5F54ACA}" destId="{7595E15C-553B-471B-9ADC-ED155AB191E3}" srcOrd="0" destOrd="0" presId="urn:microsoft.com/office/officeart/2005/8/layout/matrix1"/>
    <dgm:cxn modelId="{BDBC1887-A515-476B-A110-D7DC8E45B2B4}"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2A65B5A1-BB6C-471C-B3E7-28BF9AE5C540}" type="presOf" srcId="{827B186F-5B46-468C-AF55-E024DAAFAA39}" destId="{7946C596-4121-4021-BADA-B7DCCC57B3BE}" srcOrd="0" destOrd="0" presId="urn:microsoft.com/office/officeart/2005/8/layout/matrix1"/>
    <dgm:cxn modelId="{70A32AA7-D510-469F-8DB0-D681A5236FAA}" type="presOf" srcId="{163E3733-E3DE-4603-B81D-A07920279013}" destId="{2DBDCC4B-9364-4C26-897D-9D5279936C4A}" srcOrd="1" destOrd="0" presId="urn:microsoft.com/office/officeart/2005/8/layout/matrix1"/>
    <dgm:cxn modelId="{527A77B7-E001-4500-93CD-DECB0EA1A5E6}" type="presOf" srcId="{6549D92B-83E7-4382-BCE2-AD411F4B9095}" destId="{CD12BA36-16AB-4F0D-9947-4D905491FE95}" srcOrd="1" destOrd="0" presId="urn:microsoft.com/office/officeart/2005/8/layout/matrix1"/>
    <dgm:cxn modelId="{7ED3AEC2-6491-4A5D-B141-A441A72A3FE0}" type="presOf" srcId="{B2B8C07D-43F5-4C65-A23A-D2D80650E3E0}" destId="{D9475630-C8AD-44A0-9DDF-60B3D2C6E705}" srcOrd="1" destOrd="0" presId="urn:microsoft.com/office/officeart/2005/8/layout/matrix1"/>
    <dgm:cxn modelId="{A0E9BBC8-AD6E-4214-B22F-1B998F5DB232}" type="presOf" srcId="{A7112B98-6EF3-4FE7-BF3D-C59D1B368008}" destId="{C4C3389C-960C-45F0-B12F-65FC46FCDAAF}" srcOrd="1" destOrd="0" presId="urn:microsoft.com/office/officeart/2005/8/layout/matrix1"/>
    <dgm:cxn modelId="{45125BD8-66CC-4DA3-9CF4-31C2AB93177D}" type="presOf" srcId="{6549D92B-83E7-4382-BCE2-AD411F4B9095}" destId="{E95F4473-6895-42D5-9283-BB264002653F}" srcOrd="0"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318A773D-977A-44B4-A3DC-5770CE65D298}" type="presParOf" srcId="{7946C596-4121-4021-BADA-B7DCCC57B3BE}" destId="{6D023388-E77E-4DEB-AB21-039C45EBC052}" srcOrd="0" destOrd="0" presId="urn:microsoft.com/office/officeart/2005/8/layout/matrix1"/>
    <dgm:cxn modelId="{5E6E6C90-4358-480A-A37F-C61BC7381CE4}" type="presParOf" srcId="{6D023388-E77E-4DEB-AB21-039C45EBC052}" destId="{CD18A5EF-14CC-4D99-B9B5-ADC491578342}" srcOrd="0" destOrd="0" presId="urn:microsoft.com/office/officeart/2005/8/layout/matrix1"/>
    <dgm:cxn modelId="{D89F5E7E-C380-4542-84FF-AB76976F8C2E}" type="presParOf" srcId="{6D023388-E77E-4DEB-AB21-039C45EBC052}" destId="{C4C3389C-960C-45F0-B12F-65FC46FCDAAF}" srcOrd="1" destOrd="0" presId="urn:microsoft.com/office/officeart/2005/8/layout/matrix1"/>
    <dgm:cxn modelId="{4091DA00-710B-4DF8-BA0A-05610E095358}" type="presParOf" srcId="{6D023388-E77E-4DEB-AB21-039C45EBC052}" destId="{3FA2D15B-CF76-4202-AA22-9C6B1404492F}" srcOrd="2" destOrd="0" presId="urn:microsoft.com/office/officeart/2005/8/layout/matrix1"/>
    <dgm:cxn modelId="{A0B9547E-ED11-40A8-B45D-317811C2CEB0}" type="presParOf" srcId="{6D023388-E77E-4DEB-AB21-039C45EBC052}" destId="{2DBDCC4B-9364-4C26-897D-9D5279936C4A}" srcOrd="3" destOrd="0" presId="urn:microsoft.com/office/officeart/2005/8/layout/matrix1"/>
    <dgm:cxn modelId="{C7CEC1AF-97AC-4E22-BBB1-7EECB38C08CC}" type="presParOf" srcId="{6D023388-E77E-4DEB-AB21-039C45EBC052}" destId="{E95F4473-6895-42D5-9283-BB264002653F}" srcOrd="4" destOrd="0" presId="urn:microsoft.com/office/officeart/2005/8/layout/matrix1"/>
    <dgm:cxn modelId="{2D56619D-A7BB-4E13-A392-F33BF1B4D766}" type="presParOf" srcId="{6D023388-E77E-4DEB-AB21-039C45EBC052}" destId="{CD12BA36-16AB-4F0D-9947-4D905491FE95}" srcOrd="5" destOrd="0" presId="urn:microsoft.com/office/officeart/2005/8/layout/matrix1"/>
    <dgm:cxn modelId="{F5E5ED59-94DA-42D9-BE70-9801FC24C1A7}" type="presParOf" srcId="{6D023388-E77E-4DEB-AB21-039C45EBC052}" destId="{6AB11538-AE62-4BBD-9767-0683C1A64A5B}" srcOrd="6" destOrd="0" presId="urn:microsoft.com/office/officeart/2005/8/layout/matrix1"/>
    <dgm:cxn modelId="{00C50BF5-2A00-4265-9A29-B314213DE268}" type="presParOf" srcId="{6D023388-E77E-4DEB-AB21-039C45EBC052}" destId="{D9475630-C8AD-44A0-9DDF-60B3D2C6E705}" srcOrd="7" destOrd="0" presId="urn:microsoft.com/office/officeart/2005/8/layout/matrix1"/>
    <dgm:cxn modelId="{3CC2FE3B-92C8-4156-B018-2B3EB6B81978}"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1116124" y="-1116124"/>
          <a:ext cx="2664295" cy="489654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考試分發</a:t>
          </a:r>
          <a:r>
            <a:rPr lang="en-US" altLang="zh-TW" sz="3200" kern="1200" dirty="0">
              <a:latin typeface="標楷體" pitchFamily="65" charset="-120"/>
              <a:ea typeface="標楷體" pitchFamily="65" charset="-120"/>
            </a:rPr>
            <a:t>-2</a:t>
          </a:r>
          <a:r>
            <a:rPr lang="zh-TW" altLang="en-US" sz="3200" kern="1200" dirty="0">
              <a:latin typeface="標楷體" pitchFamily="65" charset="-120"/>
              <a:ea typeface="標楷體" pitchFamily="65" charset="-120"/>
            </a:rPr>
            <a:t>班</a:t>
          </a:r>
          <a:endParaRPr lang="en-US" altLang="zh-TW" sz="3200" kern="1200" dirty="0">
            <a:latin typeface="標楷體" pitchFamily="65" charset="-120"/>
            <a:ea typeface="標楷體" pitchFamily="65" charset="-120"/>
          </a:endParaRPr>
        </a:p>
        <a:p>
          <a:pPr marL="0" lvl="0" indent="0" algn="ctr" defTabSz="1422400">
            <a:lnSpc>
              <a:spcPct val="90000"/>
            </a:lnSpc>
            <a:spcBef>
              <a:spcPct val="0"/>
            </a:spcBef>
            <a:spcAft>
              <a:spcPct val="35000"/>
            </a:spcAft>
            <a:buNone/>
          </a:pPr>
          <a:r>
            <a:rPr lang="en-US" altLang="zh-TW" sz="3200" kern="1200" dirty="0">
              <a:latin typeface="標楷體" pitchFamily="65" charset="-120"/>
              <a:ea typeface="標楷體" pitchFamily="65" charset="-120"/>
            </a:rPr>
            <a:t>50</a:t>
          </a:r>
          <a:r>
            <a:rPr lang="zh-TW" altLang="en-US" sz="3200" kern="1200" dirty="0">
              <a:latin typeface="標楷體" pitchFamily="65" charset="-120"/>
              <a:ea typeface="標楷體" pitchFamily="65" charset="-120"/>
            </a:rPr>
            <a:t>個名額</a:t>
          </a:r>
          <a:endParaRPr lang="en-US" altLang="zh-TW" sz="3200" kern="1200" dirty="0">
            <a:latin typeface="標楷體" pitchFamily="65" charset="-120"/>
            <a:ea typeface="標楷體" pitchFamily="65" charset="-120"/>
          </a:endParaRPr>
        </a:p>
      </dsp:txBody>
      <dsp:txXfrm rot="5400000">
        <a:off x="-1" y="1"/>
        <a:ext cx="4896544" cy="1998222"/>
      </dsp:txXfrm>
    </dsp:sp>
    <dsp:sp modelId="{3FA2D15B-CF76-4202-AA22-9C6B1404492F}">
      <dsp:nvSpPr>
        <dsp:cNvPr id="0" name=""/>
        <dsp:cNvSpPr/>
      </dsp:nvSpPr>
      <dsp:spPr>
        <a:xfrm>
          <a:off x="4852573" y="0"/>
          <a:ext cx="4896544" cy="2664295"/>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專業群科</a:t>
          </a:r>
          <a:r>
            <a:rPr lang="en-US" altLang="zh-TW" sz="3200" kern="1200" dirty="0">
              <a:latin typeface="標楷體" pitchFamily="65" charset="-120"/>
              <a:ea typeface="標楷體" pitchFamily="65" charset="-120"/>
            </a:rPr>
            <a:t>-88</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2446</a:t>
          </a:r>
          <a:r>
            <a:rPr lang="zh-TW" altLang="en-US" sz="3200" kern="1200" dirty="0">
              <a:latin typeface="標楷體" pitchFamily="65" charset="-120"/>
              <a:ea typeface="標楷體" pitchFamily="65" charset="-120"/>
            </a:rPr>
            <a:t>個名額</a:t>
          </a:r>
        </a:p>
      </dsp:txBody>
      <dsp:txXfrm>
        <a:off x="4852573" y="0"/>
        <a:ext cx="4896544" cy="1998222"/>
      </dsp:txXfrm>
    </dsp:sp>
    <dsp:sp modelId="{E95F4473-6895-42D5-9283-BB264002653F}">
      <dsp:nvSpPr>
        <dsp:cNvPr id="0" name=""/>
        <dsp:cNvSpPr/>
      </dsp:nvSpPr>
      <dsp:spPr>
        <a:xfrm rot="10800000">
          <a:off x="0" y="2664295"/>
          <a:ext cx="4896544" cy="2664295"/>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科學班</a:t>
          </a:r>
          <a:r>
            <a:rPr lang="en-US" altLang="zh-TW" sz="3200" kern="1200" dirty="0">
              <a:latin typeface="標楷體" pitchFamily="65" charset="-120"/>
              <a:ea typeface="標楷體" pitchFamily="65" charset="-120"/>
            </a:rPr>
            <a:t>-1</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25</a:t>
          </a:r>
          <a:r>
            <a:rPr lang="zh-TW" altLang="en-US" sz="3200" kern="1200" dirty="0">
              <a:latin typeface="標楷體" pitchFamily="65" charset="-120"/>
              <a:ea typeface="標楷體" pitchFamily="65" charset="-120"/>
            </a:rPr>
            <a:t>個名額</a:t>
          </a:r>
        </a:p>
      </dsp:txBody>
      <dsp:txXfrm rot="10800000">
        <a:off x="0" y="3330369"/>
        <a:ext cx="4896544" cy="1998222"/>
      </dsp:txXfrm>
    </dsp:sp>
    <dsp:sp modelId="{6AB11538-AE62-4BBD-9767-0683C1A64A5B}">
      <dsp:nvSpPr>
        <dsp:cNvPr id="0" name=""/>
        <dsp:cNvSpPr/>
      </dsp:nvSpPr>
      <dsp:spPr>
        <a:xfrm rot="5400000">
          <a:off x="6012668" y="1548171"/>
          <a:ext cx="2664295" cy="489654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zh-TW" altLang="en-US" sz="2800" kern="1200" dirty="0">
              <a:latin typeface="標楷體" pitchFamily="65" charset="-120"/>
              <a:ea typeface="標楷體" pitchFamily="65" charset="-120"/>
            </a:rPr>
            <a:t>體育班</a:t>
          </a:r>
          <a:r>
            <a:rPr lang="en-US" altLang="zh-TW" sz="2800" kern="1200" dirty="0">
              <a:latin typeface="標楷體" pitchFamily="65" charset="-120"/>
              <a:ea typeface="標楷體" pitchFamily="65" charset="-120"/>
            </a:rPr>
            <a:t>-15</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472</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藝才美術班</a:t>
          </a:r>
          <a:r>
            <a:rPr lang="en-US" altLang="zh-TW" sz="2800" kern="1200" dirty="0">
              <a:latin typeface="標楷體" pitchFamily="65" charset="-120"/>
              <a:ea typeface="標楷體" pitchFamily="65" charset="-120"/>
            </a:rPr>
            <a:t>-4</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100</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藝才音樂班</a:t>
          </a:r>
          <a:r>
            <a:rPr lang="en-US" altLang="zh-TW" sz="2800" kern="1200" dirty="0">
              <a:latin typeface="標楷體" pitchFamily="65" charset="-120"/>
              <a:ea typeface="標楷體" pitchFamily="65" charset="-120"/>
            </a:rPr>
            <a:t>-3</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75</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藝才舞蹈班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5400000">
        <a:off x="4896544" y="3330369"/>
        <a:ext cx="4896544" cy="1998222"/>
      </dsp:txXfrm>
    </dsp:sp>
    <dsp:sp modelId="{7595E15C-553B-471B-9ADC-ED155AB191E3}">
      <dsp:nvSpPr>
        <dsp:cNvPr id="0" name=""/>
        <dsp:cNvSpPr/>
      </dsp:nvSpPr>
      <dsp:spPr>
        <a:xfrm>
          <a:off x="3208396" y="1998221"/>
          <a:ext cx="3376294" cy="1332147"/>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rgbClr val="FF0000"/>
              </a:solidFill>
              <a:latin typeface="標楷體" pitchFamily="65" charset="-120"/>
              <a:ea typeface="標楷體" pitchFamily="65" charset="-120"/>
            </a:rPr>
            <a:t>113</a:t>
          </a:r>
          <a:r>
            <a:rPr lang="zh-TW" altLang="en-US" sz="2800" b="1" kern="1200" dirty="0">
              <a:solidFill>
                <a:srgbClr val="FF0000"/>
              </a:solidFill>
              <a:latin typeface="標楷體" pitchFamily="65" charset="-120"/>
              <a:ea typeface="標楷體" pitchFamily="65" charset="-120"/>
            </a:rPr>
            <a:t>學年度桃連區特色招生甄選</a:t>
          </a:r>
        </a:p>
      </dsp:txBody>
      <dsp:txXfrm>
        <a:off x="3273426" y="2063251"/>
        <a:ext cx="3246234" cy="1202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888"/>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2023/12/15</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4875"/>
            <a:ext cx="5441950" cy="4467225"/>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1363"/>
            <a:ext cx="6623050" cy="3725862"/>
          </a:xfrm>
          <a:ln/>
        </p:spPr>
      </p:sp>
      <p:sp>
        <p:nvSpPr>
          <p:cNvPr id="6147"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88900" y="741363"/>
            <a:ext cx="6621463" cy="3725862"/>
          </a:xfrm>
          <a:ln/>
        </p:spPr>
      </p:sp>
      <p:sp>
        <p:nvSpPr>
          <p:cNvPr id="20483"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10</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17</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18</a:t>
            </a:fld>
            <a:endParaRPr lang="en-US" altLang="zh-TW" sz="12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19</a:t>
            </a:fld>
            <a:endParaRPr lang="en-US" altLang="zh-TW"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20</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21</a:t>
            </a:fld>
            <a:endParaRPr lang="en-US" altLang="zh-TW" sz="120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ChangeArrowheads="1" noTextEdit="1"/>
          </p:cNvSpPr>
          <p:nvPr>
            <p:ph type="sldImg"/>
          </p:nvPr>
        </p:nvSpPr>
        <p:spPr>
          <a:xfrm>
            <a:off x="88900" y="741363"/>
            <a:ext cx="6621463" cy="3725862"/>
          </a:xfrm>
          <a:ln/>
        </p:spPr>
      </p:sp>
      <p:sp>
        <p:nvSpPr>
          <p:cNvPr id="32771"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27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62D396ED-FD39-4573-9CE0-15843B641005}" type="slidenum">
              <a:rPr lang="zh-TW" altLang="en-US" sz="1200">
                <a:latin typeface="Arial" pitchFamily="34" charset="0"/>
              </a:rPr>
              <a:pPr algn="r" defTabSz="912813"/>
              <a:t>24</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25</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27</a:t>
            </a:fld>
            <a:endParaRPr lang="en-US" altLang="zh-TW" sz="120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28</a:t>
            </a:fld>
            <a:endParaRPr lang="en-US" altLang="zh-TW"/>
          </a:p>
        </p:txBody>
      </p:sp>
      <p:sp>
        <p:nvSpPr>
          <p:cNvPr id="4198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28</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28</a:t>
            </a:fld>
            <a:endParaRPr kumimoji="0" lang="en-US" altLang="zh-TW"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29</a:t>
            </a:fld>
            <a:endParaRPr lang="en-US" altLang="zh-TW"/>
          </a:p>
        </p:txBody>
      </p:sp>
      <p:sp>
        <p:nvSpPr>
          <p:cNvPr id="44035"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29</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29</a:t>
            </a:fld>
            <a:endParaRPr kumimoji="0"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30</a:t>
            </a:fld>
            <a:endParaRPr lang="en-US" altLang="zh-TW" sz="120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2075" y="744538"/>
            <a:ext cx="6616700" cy="3722687"/>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31</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圖像版面配置區 1"/>
          <p:cNvSpPr>
            <a:spLocks noGrp="1" noRot="1" noChangeAspect="1" noChangeArrowheads="1" noTextEdit="1"/>
          </p:cNvSpPr>
          <p:nvPr>
            <p:ph type="sldImg"/>
          </p:nvPr>
        </p:nvSpPr>
        <p:spPr>
          <a:xfrm>
            <a:off x="87313" y="741363"/>
            <a:ext cx="6623050" cy="3725862"/>
          </a:xfrm>
          <a:ln/>
        </p:spPr>
      </p:sp>
      <p:sp>
        <p:nvSpPr>
          <p:cNvPr id="4813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4813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973E4E8-FEE0-4D61-BB5B-857114A05AE5}" type="slidenum">
              <a:rPr kumimoji="0" lang="zh-TW" altLang="en-US" sz="1200"/>
              <a:pPr algn="r" eaLnBrk="1" hangingPunct="1"/>
              <a:t>33</a:t>
            </a:fld>
            <a:endParaRPr kumimoji="0" lang="zh-TW"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2075" y="744538"/>
            <a:ext cx="6616700" cy="3722687"/>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22F72B90-BBE0-4F99-884D-D61B27146D4F}" type="slidenum">
              <a:rPr lang="zh-TW" altLang="en-US" sz="1200">
                <a:latin typeface="Arial" pitchFamily="34" charset="0"/>
              </a:rPr>
              <a:pPr algn="r" defTabSz="912813"/>
              <a:t>34</a:t>
            </a:fld>
            <a:endParaRPr lang="en-US" altLang="zh-TW" sz="120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35</a:t>
            </a:fld>
            <a:endParaRPr lang="en-US" altLang="zh-TW"/>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2075" y="744538"/>
            <a:ext cx="6616700" cy="3722687"/>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36</a:t>
            </a:fld>
            <a:endParaRPr lang="en-US"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37</a:t>
            </a:fld>
            <a:endParaRPr kumimoji="0" lang="en-US" altLang="zh-TW"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38</a:t>
            </a:fld>
            <a:endParaRPr kumimoji="0" lang="en-US" altLang="zh-TW"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39</a:t>
            </a:fld>
            <a:endParaRPr kumimoji="0" lang="en-US" altLang="zh-TW"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40</a:t>
            </a:fld>
            <a:endParaRPr kumimoji="0" lang="en-US" altLang="zh-TW"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41</a:t>
            </a:fld>
            <a:endParaRPr lang="en-US" altLang="zh-TW"/>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42</a:t>
            </a:fld>
            <a:endParaRPr kumimoji="0" lang="zh-TW"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投影片圖像版面配置區 1"/>
          <p:cNvSpPr>
            <a:spLocks noGrp="1" noRot="1" noChangeAspect="1" noChangeArrowheads="1" noTextEdit="1"/>
          </p:cNvSpPr>
          <p:nvPr>
            <p:ph type="sldImg"/>
          </p:nvPr>
        </p:nvSpPr>
        <p:spPr>
          <a:xfrm>
            <a:off x="92075" y="744538"/>
            <a:ext cx="6616700" cy="3722687"/>
          </a:xfrm>
          <a:ln/>
        </p:spPr>
      </p:sp>
      <p:sp>
        <p:nvSpPr>
          <p:cNvPr id="77827" name="備忘稿版面配置區 2"/>
          <p:cNvSpPr>
            <a:spLocks noGrp="1"/>
          </p:cNvSpPr>
          <p:nvPr>
            <p:ph type="body" idx="1"/>
          </p:nvPr>
        </p:nvSpPr>
        <p:spPr>
          <a:noFill/>
          <a:ln/>
        </p:spPr>
        <p:txBody>
          <a:bodyPr/>
          <a:lstStyle/>
          <a:p>
            <a:endParaRPr lang="zh-TW" altLang="en-US"/>
          </a:p>
        </p:txBody>
      </p:sp>
      <p:sp>
        <p:nvSpPr>
          <p:cNvPr id="77828" name="投影片編號版面配置區 3"/>
          <p:cNvSpPr>
            <a:spLocks noGrp="1"/>
          </p:cNvSpPr>
          <p:nvPr>
            <p:ph type="sldNum" sz="quarter" idx="5"/>
          </p:nvPr>
        </p:nvSpPr>
        <p:spPr>
          <a:noFill/>
        </p:spPr>
        <p:txBody>
          <a:bodyPr/>
          <a:lstStyle/>
          <a:p>
            <a:fld id="{6530E23A-A96D-4AD7-B1FC-EA2C2420AE77}" type="slidenum">
              <a:rPr lang="zh-TW" altLang="en-US"/>
              <a:pPr/>
              <a:t>44</a:t>
            </a:fld>
            <a:endParaRPr lang="en-US" altLang="zh-TW"/>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45</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57</a:t>
            </a:fld>
            <a:endParaRPr kumimoji="0" lang="zh-TW"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4875"/>
            <a:ext cx="5438775" cy="4468813"/>
          </a:xfrm>
          <a:noFill/>
          <a:ln/>
        </p:spPr>
        <p:txBody>
          <a:bodyPr lIns="88221" tIns="44111" rIns="88221" bIns="44111"/>
          <a:lstStyle/>
          <a:p>
            <a:endParaRPr lang="zh-TW"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85</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86</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86</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87</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88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4875"/>
            <a:ext cx="5438775"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8163"/>
            <a:ext cx="29479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95</a:t>
            </a:fld>
            <a:endParaRPr kumimoji="0" lang="en-US" altLang="zh-TW" sz="1200">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106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92075" y="744538"/>
            <a:ext cx="6616700" cy="3722687"/>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46150" eaLnBrk="1" hangingPunct="1"/>
            <a:fld id="{094EB6A5-F5CE-42C2-B342-4CB5B36674C5}" type="slidenum">
              <a:rPr lang="zh-TW" altLang="en-US" sz="1200">
                <a:latin typeface="Arial" pitchFamily="34" charset="0"/>
              </a:rPr>
              <a:pPr algn="r" defTabSz="946150" eaLnBrk="1" hangingPunct="1"/>
              <a:t>116</a:t>
            </a:fld>
            <a:endParaRPr lang="en-US" altLang="zh-TW" sz="1200">
              <a:latin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92075" y="744538"/>
            <a:ext cx="6616700" cy="3722687"/>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46150" eaLnBrk="1" hangingPunct="1"/>
            <a:fld id="{11EB6DDB-28E7-4CE6-813B-EB098644F616}" type="slidenum">
              <a:rPr lang="zh-TW" altLang="en-US" sz="1200">
                <a:latin typeface="Arial" pitchFamily="34" charset="0"/>
              </a:rPr>
              <a:pPr algn="r" defTabSz="946150" eaLnBrk="1" hangingPunct="1"/>
              <a:t>119</a:t>
            </a:fld>
            <a:endParaRPr lang="en-US" altLang="zh-TW" sz="120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6463"/>
            <a:ext cx="5441950" cy="4467225"/>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120</a:t>
            </a:fld>
            <a:endParaRPr lang="en-US" altLang="zh-TW"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4875"/>
            <a:ext cx="5438775" cy="4468813"/>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141</a:t>
            </a:fld>
            <a:endParaRPr kumimoji="0" lang="en-US" altLang="zh-TW" sz="12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8163"/>
            <a:ext cx="2946400" cy="495300"/>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142</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4875"/>
            <a:ext cx="5438775" cy="4468813"/>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142</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2023/12/15</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2023/12/15</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2023/12/15</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2023/12/15</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2023/12/15</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2023/12/15</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2023/12/15</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2023/12/15</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5"/>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2023/12/15</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6477;&#24030;&#20126;&#36939;&#21010;&#33337;&#22890;&#20896;.mp4"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85.xml"/><Relationship Id="rId3" Type="http://schemas.openxmlformats.org/officeDocument/2006/relationships/image" Target="../media/image7.png"/><Relationship Id="rId7" Type="http://schemas.openxmlformats.org/officeDocument/2006/relationships/slide" Target="slide59.xml"/><Relationship Id="rId12" Type="http://schemas.openxmlformats.org/officeDocument/2006/relationships/slide" Target="slide14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slide" Target="slide136.xml"/><Relationship Id="rId5" Type="http://schemas.openxmlformats.org/officeDocument/2006/relationships/slide" Target="slide7.xml"/><Relationship Id="rId10" Type="http://schemas.openxmlformats.org/officeDocument/2006/relationships/slide" Target="slide121.xml"/><Relationship Id="rId4" Type="http://schemas.openxmlformats.org/officeDocument/2006/relationships/slide" Target="slide3.xml"/><Relationship Id="rId9" Type="http://schemas.openxmlformats.org/officeDocument/2006/relationships/slide" Target="slide10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0.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3.jpe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47.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5.xml.rels><?xml version="1.0" encoding="UTF-8" standalone="yes"?>
<Relationships xmlns="http://schemas.openxmlformats.org/package/2006/relationships"><Relationship Id="rId3" Type="http://schemas.openxmlformats.org/officeDocument/2006/relationships/hyperlink" Target="https://www.youtube.com/watch?v=G1MYdxKlBpE"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54.png"/><Relationship Id="rId10" Type="http://schemas.openxmlformats.org/officeDocument/2006/relationships/image" Target="../media/image59.jpeg"/><Relationship Id="rId4" Type="http://schemas.openxmlformats.org/officeDocument/2006/relationships/image" Target="../media/image53.png"/><Relationship Id="rId9" Type="http://schemas.openxmlformats.org/officeDocument/2006/relationships/image" Target="../media/image58.jpeg"/></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5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4.jpeg"/><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88.png"/></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95.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9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9.jpe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7.png"/></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9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9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97.pn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95.png"/></Relationships>
</file>

<file path=ppt/slides/_rels/slide9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9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0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97.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95.png"/></Relationships>
</file>

<file path=ppt/slides/_rels/slide10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 Id="rId5" Type="http://schemas.openxmlformats.org/officeDocument/2006/relationships/image" Target="../media/image105.jpeg"/><Relationship Id="rId4" Type="http://schemas.openxmlformats.org/officeDocument/2006/relationships/image" Target="../media/image104.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3.xml"/><Relationship Id="rId4" Type="http://schemas.openxmlformats.org/officeDocument/2006/relationships/image" Target="../media/image108.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97.png"/><Relationship Id="rId4" Type="http://schemas.openxmlformats.org/officeDocument/2006/relationships/image" Target="../media/image96.png"/></Relationships>
</file>

<file path=ppt/slides/_rels/slide13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notesSlide" Target="../notesSlides/notesSlide46.xml"/><Relationship Id="rId7" Type="http://schemas.openxmlformats.org/officeDocument/2006/relationships/image" Target="../media/image114.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113.png"/><Relationship Id="rId5" Type="http://schemas.openxmlformats.org/officeDocument/2006/relationships/image" Target="../media/image97.png"/><Relationship Id="rId4" Type="http://schemas.openxmlformats.org/officeDocument/2006/relationships/image" Target="../media/image96.png"/></Relationships>
</file>

<file path=ppt/slides/_rels/slide14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14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rPr>
              <a:t>如何協助孩子進入心目中理想的第一志願</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087939" y="3644900"/>
            <a:ext cx="5688581" cy="584775"/>
          </a:xfrm>
          <a:prstGeom prst="rect">
            <a:avLst/>
          </a:prstGeom>
          <a:noFill/>
          <a:ln w="9525">
            <a:noFill/>
            <a:miter lim="800000"/>
            <a:headEnd/>
            <a:tailEnd/>
          </a:ln>
        </p:spPr>
        <p:txBody>
          <a:bodyPr wrap="square">
            <a:spAutoFit/>
          </a:bodyPr>
          <a:lstStyle/>
          <a:p>
            <a:pPr algn="ctr"/>
            <a:r>
              <a:rPr lang="zh-TW" altLang="en-US" dirty="0">
                <a:latin typeface="標楷體" pitchFamily="65" charset="-120"/>
                <a:ea typeface="標楷體" pitchFamily="65" charset="-120"/>
              </a:rPr>
              <a:t>主講人</a:t>
            </a:r>
            <a:r>
              <a:rPr lang="zh-TW" altLang="en-US" dirty="0"/>
              <a:t>：</a:t>
            </a:r>
            <a:r>
              <a:rPr lang="zh-TW" altLang="en-US" dirty="0">
                <a:latin typeface="標楷體" pitchFamily="65" charset="-120"/>
                <a:ea typeface="標楷體" pitchFamily="65" charset="-120"/>
              </a:rPr>
              <a:t>啟英高中廖志宏</a:t>
            </a:r>
            <a:endParaRPr lang="en-US" altLang="zh-TW" dirty="0">
              <a:latin typeface="標楷體" pitchFamily="65" charset="-120"/>
              <a:ea typeface="標楷體" pitchFamily="65" charset="-120"/>
            </a:endParaRPr>
          </a:p>
        </p:txBody>
      </p:sp>
      <p:sp>
        <p:nvSpPr>
          <p:cNvPr id="7" name="文字方塊 3"/>
          <p:cNvSpPr txBox="1">
            <a:spLocks noChangeArrowheads="1"/>
          </p:cNvSpPr>
          <p:nvPr/>
        </p:nvSpPr>
        <p:spPr bwMode="auto">
          <a:xfrm>
            <a:off x="5591944" y="4483101"/>
            <a:ext cx="5400675" cy="579437"/>
          </a:xfrm>
          <a:prstGeom prst="rect">
            <a:avLst/>
          </a:prstGeom>
          <a:noFill/>
          <a:ln w="9525">
            <a:noFill/>
            <a:miter lim="800000"/>
            <a:headEnd/>
            <a:tailEnd/>
          </a:ln>
        </p:spPr>
        <p:txBody>
          <a:bodyPr>
            <a:spAutoFit/>
          </a:bodyPr>
          <a:lstStyle/>
          <a:p>
            <a:pPr algn="ctr"/>
            <a:r>
              <a:rPr lang="zh-TW" altLang="en-US" dirty="0">
                <a:latin typeface="標楷體" pitchFamily="65" charset="-120"/>
                <a:ea typeface="標楷體" pitchFamily="65" charset="-120"/>
              </a:rPr>
              <a:t>時間：</a:t>
            </a:r>
            <a:r>
              <a:rPr lang="en-US" altLang="zh-TW" dirty="0">
                <a:latin typeface="標楷體" pitchFamily="65" charset="-120"/>
                <a:ea typeface="標楷體" pitchFamily="65" charset="-120"/>
              </a:rPr>
              <a:t>112</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12</a:t>
            </a:r>
            <a:r>
              <a:rPr lang="zh-TW" altLang="en-US" dirty="0">
                <a:latin typeface="標楷體" pitchFamily="65" charset="-120"/>
                <a:ea typeface="標楷體" pitchFamily="65" charset="-120"/>
              </a:rPr>
              <a:t>月</a:t>
            </a:r>
            <a:r>
              <a:rPr lang="en-US" altLang="zh-TW" dirty="0">
                <a:latin typeface="標楷體" pitchFamily="65" charset="-120"/>
                <a:ea typeface="標楷體" pitchFamily="65" charset="-120"/>
              </a:rPr>
              <a:t>15</a:t>
            </a:r>
            <a:r>
              <a:rPr lang="zh-TW" altLang="en-US" dirty="0">
                <a:latin typeface="標楷體" pitchFamily="65" charset="-120"/>
                <a:ea typeface="標楷體" pitchFamily="65" charset="-120"/>
              </a:rPr>
              <a:t>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nodeType="afterGroup">
                            <p:stCondLst>
                              <p:cond delay="5000"/>
                            </p:stCondLst>
                            <p:childTnLst>
                              <p:par>
                                <p:cTn id="51" presetID="45"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2000"/>
                                        <p:tgtEl>
                                          <p:spTgt spid="5"/>
                                        </p:tgtEl>
                                      </p:cBhvr>
                                    </p:animEffect>
                                    <p:anim calcmode="lin" valueType="num">
                                      <p:cBhvr>
                                        <p:cTn id="54" dur="2000" fill="hold"/>
                                        <p:tgtEl>
                                          <p:spTgt spid="5"/>
                                        </p:tgtEl>
                                        <p:attrNameLst>
                                          <p:attrName>ppt_w</p:attrName>
                                        </p:attrNameLst>
                                      </p:cBhvr>
                                      <p:tavLst>
                                        <p:tav tm="0" fmla="#ppt_w*sin(2.5*pi*$)">
                                          <p:val>
                                            <p:fltVal val="0"/>
                                          </p:val>
                                        </p:tav>
                                        <p:tav tm="100000">
                                          <p:val>
                                            <p:fltVal val="1"/>
                                          </p:val>
                                        </p:tav>
                                      </p:tavLst>
                                    </p:anim>
                                    <p:anim calcmode="lin" valueType="num">
                                      <p:cBhvr>
                                        <p:cTn id="55" dur="2000" fill="hold"/>
                                        <p:tgtEl>
                                          <p:spTgt spid="5"/>
                                        </p:tgtEl>
                                        <p:attrNameLst>
                                          <p:attrName>ppt_h</p:attrName>
                                        </p:attrNameLst>
                                      </p:cBhvr>
                                      <p:tavLst>
                                        <p:tav tm="0">
                                          <p:val>
                                            <p:strVal val="#ppt_h"/>
                                          </p:val>
                                        </p:tav>
                                        <p:tav tm="100000">
                                          <p:val>
                                            <p:strVal val="#ppt_h"/>
                                          </p:val>
                                        </p:tav>
                                      </p:tavLst>
                                    </p:anim>
                                  </p:childTnLst>
                                </p:cTn>
                              </p:par>
                            </p:childTnLst>
                          </p:cTn>
                        </p:par>
                        <p:par>
                          <p:cTn id="56" fill="hold" nodeType="afterGroup">
                            <p:stCondLst>
                              <p:cond delay="7000"/>
                            </p:stCondLst>
                            <p:childTnLst>
                              <p:par>
                                <p:cTn id="57" presetID="5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nodeType="afterGroup">
                            <p:stCondLst>
                              <p:cond delay="7500"/>
                            </p:stCondLst>
                            <p:childTnLst>
                              <p:par>
                                <p:cTn id="63" presetID="53" presetClass="entr" presetSubtype="16" fill="hold" grpId="1" nodeType="after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p:cTn id="65"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6">
                                            <p:txEl>
                                              <p:pRg st="0" end="0"/>
                                            </p:txEl>
                                          </p:spTgt>
                                        </p:tgtEl>
                                      </p:cBhvr>
                                    </p:animEffect>
                                  </p:childTnLst>
                                </p:cTn>
                              </p:par>
                            </p:childTnLst>
                          </p:cTn>
                        </p:par>
                        <p:par>
                          <p:cTn id="68" fill="hold" nodeType="afterGroup">
                            <p:stCondLst>
                              <p:cond delay="8000"/>
                            </p:stCondLst>
                            <p:childTnLst>
                              <p:par>
                                <p:cTn id="69" presetID="53" presetClass="entr" presetSubtype="16"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nodeType="afterGroup">
                            <p:stCondLst>
                              <p:cond delay="8500"/>
                            </p:stCondLst>
                            <p:childTnLst>
                              <p:par>
                                <p:cTn id="75" presetID="53" presetClass="entr" presetSubtype="16" fill="hold" grpId="1" nodeType="afterEffect">
                                  <p:stCondLst>
                                    <p:cond delay="0"/>
                                  </p:stCondLst>
                                  <p:childTnLst>
                                    <p:set>
                                      <p:cBhvr>
                                        <p:cTn id="76" dur="1" fill="hold">
                                          <p:stCondLst>
                                            <p:cond delay="0"/>
                                          </p:stCondLst>
                                        </p:cTn>
                                        <p:tgtEl>
                                          <p:spTgt spid="7">
                                            <p:txEl>
                                              <p:pRg st="0" end="0"/>
                                            </p:txEl>
                                          </p:spTgt>
                                        </p:tgtEl>
                                        <p:attrNameLst>
                                          <p:attrName>style.visibility</p:attrName>
                                        </p:attrNameLst>
                                      </p:cBhvr>
                                      <p:to>
                                        <p:strVal val="visible"/>
                                      </p:to>
                                    </p:set>
                                    <p:anim calcmode="lin" valueType="num">
                                      <p:cBhvr>
                                        <p:cTn id="7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7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1340768"/>
            <a:ext cx="8229600" cy="4911741"/>
          </a:xfrm>
        </p:spPr>
        <p:txBody>
          <a:bodyPr>
            <a:noAutofit/>
          </a:bodyPr>
          <a:lstStyle/>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1.</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4"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2.</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3.</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4.</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5.</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6.</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7.</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五專免試入學簡介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8.</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9.</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3</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515370" y="2767643"/>
            <a:ext cx="11676629"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率全國之先，從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20-21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辦理全市模擬測驗，</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5</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進行志願選填、</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2/16</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模擬分發放榜</a:t>
            </a:r>
            <a:r>
              <a:rPr kumimoji="0" lang="zh-TW" altLang="en-US" dirty="0">
                <a:solidFill>
                  <a:srgbClr val="0000CC"/>
                </a:solidFill>
                <a:effectLst>
                  <a:outerShdw blurRad="38100" dist="38100" dir="2700000" algn="tl">
                    <a:srgbClr val="C0C0C0"/>
                  </a:outerShdw>
                </a:effectLst>
              </a:rPr>
              <a:t>。</a:t>
            </a:r>
            <a:endPar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全市高中職博覽會，</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9</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10</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繼續辦理；網路博覽會持續中。</a:t>
            </a:r>
            <a:endPar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全員進行適性輔導</a:t>
            </a:r>
            <a:r>
              <a:rPr kumimoji="0" lang="zh-TW" altLang="en-US" dirty="0">
                <a:solidFill>
                  <a:srgbClr val="0000CC"/>
                </a:solidFill>
                <a:effectLst>
                  <a:outerShdw blurRad="38100" dist="38100" dir="2700000" algn="tl">
                    <a:srgbClr val="C0C0C0"/>
                  </a:outerShdw>
                </a:effectLst>
                <a:ea typeface="標楷體" pitchFamily="65" charset="-120"/>
              </a:rPr>
              <a:t>。</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2745294478"/>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中投區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15,302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33,085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22,003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10,237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16,044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32,313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21,888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10,114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15,924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97.67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99.48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99.25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48.32</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23.66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37.39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48.13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91.47</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67.79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82.9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73.31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112</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9</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5968725"/>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7</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3491443382"/>
              </p:ext>
            </p:extLst>
          </p:nvPr>
        </p:nvGraphicFramePr>
        <p:xfrm>
          <a:off x="335360" y="1839354"/>
          <a:ext cx="11737306" cy="4125230"/>
        </p:xfrm>
        <a:graphic>
          <a:graphicData uri="http://schemas.openxmlformats.org/drawingml/2006/table">
            <a:tbl>
              <a:tblPr firstRow="1" firstCol="1" bandRow="1">
                <a:tableStyleId>{5C22544A-7EE6-4342-B048-85BDC9FD1C3A}</a:tableStyleId>
              </a:tblPr>
              <a:tblGrid>
                <a:gridCol w="1728217">
                  <a:extLst>
                    <a:ext uri="{9D8B030D-6E8A-4147-A177-3AD203B41FA5}">
                      <a16:colId xmlns:a16="http://schemas.microsoft.com/office/drawing/2014/main" val="254185441"/>
                    </a:ext>
                  </a:extLst>
                </a:gridCol>
                <a:gridCol w="1112121">
                  <a:extLst>
                    <a:ext uri="{9D8B030D-6E8A-4147-A177-3AD203B41FA5}">
                      <a16:colId xmlns:a16="http://schemas.microsoft.com/office/drawing/2014/main" val="3986607439"/>
                    </a:ext>
                  </a:extLst>
                </a:gridCol>
                <a:gridCol w="1112121">
                  <a:extLst>
                    <a:ext uri="{9D8B030D-6E8A-4147-A177-3AD203B41FA5}">
                      <a16:colId xmlns:a16="http://schemas.microsoft.com/office/drawing/2014/main" val="2464573548"/>
                    </a:ext>
                  </a:extLst>
                </a:gridCol>
                <a:gridCol w="1112121">
                  <a:extLst>
                    <a:ext uri="{9D8B030D-6E8A-4147-A177-3AD203B41FA5}">
                      <a16:colId xmlns:a16="http://schemas.microsoft.com/office/drawing/2014/main" val="1283432225"/>
                    </a:ext>
                  </a:extLst>
                </a:gridCol>
                <a:gridCol w="1112121">
                  <a:extLst>
                    <a:ext uri="{9D8B030D-6E8A-4147-A177-3AD203B41FA5}">
                      <a16:colId xmlns:a16="http://schemas.microsoft.com/office/drawing/2014/main" val="3941859150"/>
                    </a:ext>
                  </a:extLst>
                </a:gridCol>
                <a:gridCol w="1112121">
                  <a:extLst>
                    <a:ext uri="{9D8B030D-6E8A-4147-A177-3AD203B41FA5}">
                      <a16:colId xmlns:a16="http://schemas.microsoft.com/office/drawing/2014/main" val="537544458"/>
                    </a:ext>
                  </a:extLst>
                </a:gridCol>
                <a:gridCol w="1112121">
                  <a:extLst>
                    <a:ext uri="{9D8B030D-6E8A-4147-A177-3AD203B41FA5}">
                      <a16:colId xmlns:a16="http://schemas.microsoft.com/office/drawing/2014/main" val="909219341"/>
                    </a:ext>
                  </a:extLst>
                </a:gridCol>
                <a:gridCol w="1112121">
                  <a:extLst>
                    <a:ext uri="{9D8B030D-6E8A-4147-A177-3AD203B41FA5}">
                      <a16:colId xmlns:a16="http://schemas.microsoft.com/office/drawing/2014/main" val="735278889"/>
                    </a:ext>
                  </a:extLst>
                </a:gridCol>
                <a:gridCol w="1112121">
                  <a:extLst>
                    <a:ext uri="{9D8B030D-6E8A-4147-A177-3AD203B41FA5}">
                      <a16:colId xmlns:a16="http://schemas.microsoft.com/office/drawing/2014/main" val="55710627"/>
                    </a:ext>
                  </a:extLst>
                </a:gridCol>
                <a:gridCol w="1112121">
                  <a:extLst>
                    <a:ext uri="{9D8B030D-6E8A-4147-A177-3AD203B41FA5}">
                      <a16:colId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108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107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106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104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87.26%</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97.20%</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2071553" y="1835212"/>
            <a:ext cx="1080120"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1617838127"/>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7</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extLst>
              <p:ext uri="{D42A27DB-BD31-4B8C-83A1-F6EECF244321}">
                <p14:modId xmlns:p14="http://schemas.microsoft.com/office/powerpoint/2010/main" val="2197133438"/>
              </p:ext>
            </p:extLst>
          </p:nvPr>
        </p:nvGraphicFramePr>
        <p:xfrm>
          <a:off x="551385" y="2277735"/>
          <a:ext cx="11269252" cy="2934324"/>
        </p:xfrm>
        <a:graphic>
          <a:graphicData uri="http://schemas.openxmlformats.org/drawingml/2006/table">
            <a:tbl>
              <a:tblPr firstRow="1" firstCol="1" bandRow="1">
                <a:tableStyleId>{5C22544A-7EE6-4342-B048-85BDC9FD1C3A}</a:tableStyleId>
              </a:tblPr>
              <a:tblGrid>
                <a:gridCol w="2064889">
                  <a:extLst>
                    <a:ext uri="{9D8B030D-6E8A-4147-A177-3AD203B41FA5}">
                      <a16:colId xmlns:a16="http://schemas.microsoft.com/office/drawing/2014/main" val="254185441"/>
                    </a:ext>
                  </a:extLst>
                </a:gridCol>
                <a:gridCol w="1314909">
                  <a:extLst>
                    <a:ext uri="{9D8B030D-6E8A-4147-A177-3AD203B41FA5}">
                      <a16:colId xmlns:a16="http://schemas.microsoft.com/office/drawing/2014/main" val="2597084344"/>
                    </a:ext>
                  </a:extLst>
                </a:gridCol>
                <a:gridCol w="1314909">
                  <a:extLst>
                    <a:ext uri="{9D8B030D-6E8A-4147-A177-3AD203B41FA5}">
                      <a16:colId xmlns:a16="http://schemas.microsoft.com/office/drawing/2014/main" val="96870148"/>
                    </a:ext>
                  </a:extLst>
                </a:gridCol>
                <a:gridCol w="1314909">
                  <a:extLst>
                    <a:ext uri="{9D8B030D-6E8A-4147-A177-3AD203B41FA5}">
                      <a16:colId xmlns:a16="http://schemas.microsoft.com/office/drawing/2014/main" val="2398919203"/>
                    </a:ext>
                  </a:extLst>
                </a:gridCol>
                <a:gridCol w="1314909">
                  <a:extLst>
                    <a:ext uri="{9D8B030D-6E8A-4147-A177-3AD203B41FA5}">
                      <a16:colId xmlns:a16="http://schemas.microsoft.com/office/drawing/2014/main" val="1283432225"/>
                    </a:ext>
                  </a:extLst>
                </a:gridCol>
                <a:gridCol w="1314909">
                  <a:extLst>
                    <a:ext uri="{9D8B030D-6E8A-4147-A177-3AD203B41FA5}">
                      <a16:colId xmlns:a16="http://schemas.microsoft.com/office/drawing/2014/main" val="3941859150"/>
                    </a:ext>
                  </a:extLst>
                </a:gridCol>
                <a:gridCol w="1314909">
                  <a:extLst>
                    <a:ext uri="{9D8B030D-6E8A-4147-A177-3AD203B41FA5}">
                      <a16:colId xmlns:a16="http://schemas.microsoft.com/office/drawing/2014/main" val="537544458"/>
                    </a:ext>
                  </a:extLst>
                </a:gridCol>
                <a:gridCol w="1314909">
                  <a:extLst>
                    <a:ext uri="{9D8B030D-6E8A-4147-A177-3AD203B41FA5}">
                      <a16:colId xmlns:a16="http://schemas.microsoft.com/office/drawing/2014/main" val="4294774966"/>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304800" algn="ctr">
                        <a:lnSpc>
                          <a:spcPts val="2200"/>
                        </a:lnSpc>
                        <a:spcAft>
                          <a:spcPts val="0"/>
                        </a:spcAft>
                      </a:pPr>
                      <a:r>
                        <a:rPr lang="en-US" alt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107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106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984513">
                <a:tc>
                  <a:txBody>
                    <a:bodyPr/>
                    <a:lstStyle/>
                    <a:p>
                      <a:pPr marL="304800" algn="ctr">
                        <a:lnSpc>
                          <a:spcPts val="2200"/>
                        </a:lnSpc>
                        <a:spcAft>
                          <a:spcPts val="0"/>
                        </a:spcAft>
                      </a:pPr>
                      <a:r>
                        <a:rPr lang="zh-TW" altLang="en-US" sz="2400" kern="100" spc="-150" dirty="0">
                          <a:effectLst/>
                        </a:rPr>
                        <a:t>第</a:t>
                      </a:r>
                      <a:r>
                        <a:rPr lang="en-US" altLang="zh-TW" sz="2400" kern="100" spc="-150" dirty="0">
                          <a:effectLst/>
                        </a:rPr>
                        <a:t>1</a:t>
                      </a:r>
                      <a:r>
                        <a:rPr lang="zh-TW" sz="2400" kern="100" spc="-150" dirty="0">
                          <a:effectLst/>
                        </a:rPr>
                        <a:t>志願</a:t>
                      </a:r>
                      <a:endParaRPr lang="en-US" altLang="zh-TW" sz="2400" kern="100" spc="-150" dirty="0">
                        <a:effectLst/>
                      </a:endParaRPr>
                    </a:p>
                    <a:p>
                      <a:pPr marL="304800" algn="ctr">
                        <a:lnSpc>
                          <a:spcPts val="2200"/>
                        </a:lnSpc>
                        <a:spcAft>
                          <a:spcPts val="0"/>
                        </a:spcAft>
                      </a:pPr>
                      <a:r>
                        <a:rPr lang="zh-TW" sz="2400" kern="100" spc="-150" dirty="0">
                          <a:effectLst/>
                        </a:rPr>
                        <a:t>錄取率</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48.32%</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55.23%</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57.39%</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59.64%</a:t>
                      </a:r>
                      <a:endParaRPr 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59.21%</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74.34%</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73.76%</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65076855"/>
                  </a:ext>
                </a:extLst>
              </a:tr>
            </a:tbl>
          </a:graphicData>
        </a:graphic>
      </p:graphicFrame>
      <p:sp>
        <p:nvSpPr>
          <p:cNvPr id="8" name="Shape 84"/>
          <p:cNvSpPr>
            <a:spLocks noChangeArrowheads="1"/>
          </p:cNvSpPr>
          <p:nvPr/>
        </p:nvSpPr>
        <p:spPr bwMode="auto">
          <a:xfrm>
            <a:off x="2639616" y="2228159"/>
            <a:ext cx="1296144"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78962303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2785350836"/>
              </p:ext>
            </p:extLst>
          </p:nvPr>
        </p:nvGraphicFramePr>
        <p:xfrm>
          <a:off x="1019435" y="1628800"/>
          <a:ext cx="10153129" cy="5040584"/>
        </p:xfrm>
        <a:graphic>
          <a:graphicData uri="http://schemas.openxmlformats.org/drawingml/2006/table">
            <a:tbl>
              <a:tblPr/>
              <a:tblGrid>
                <a:gridCol w="1777786">
                  <a:extLst>
                    <a:ext uri="{9D8B030D-6E8A-4147-A177-3AD203B41FA5}">
                      <a16:colId xmlns:a16="http://schemas.microsoft.com/office/drawing/2014/main" val="20000"/>
                    </a:ext>
                  </a:extLst>
                </a:gridCol>
                <a:gridCol w="2093835">
                  <a:extLst>
                    <a:ext uri="{9D8B030D-6E8A-4147-A177-3AD203B41FA5}">
                      <a16:colId xmlns:a16="http://schemas.microsoft.com/office/drawing/2014/main" val="20001"/>
                    </a:ext>
                  </a:extLst>
                </a:gridCol>
                <a:gridCol w="1521935">
                  <a:extLst>
                    <a:ext uri="{9D8B030D-6E8A-4147-A177-3AD203B41FA5}">
                      <a16:colId xmlns:a16="http://schemas.microsoft.com/office/drawing/2014/main" val="20002"/>
                    </a:ext>
                  </a:extLst>
                </a:gridCol>
                <a:gridCol w="1521934">
                  <a:extLst>
                    <a:ext uri="{9D8B030D-6E8A-4147-A177-3AD203B41FA5}">
                      <a16:colId xmlns:a16="http://schemas.microsoft.com/office/drawing/2014/main" val="20003"/>
                    </a:ext>
                  </a:extLst>
                </a:gridCol>
                <a:gridCol w="1617879">
                  <a:extLst>
                    <a:ext uri="{9D8B030D-6E8A-4147-A177-3AD203B41FA5}">
                      <a16:colId xmlns:a16="http://schemas.microsoft.com/office/drawing/2014/main" val="20004"/>
                    </a:ext>
                  </a:extLst>
                </a:gridCol>
                <a:gridCol w="1619760">
                  <a:extLst>
                    <a:ext uri="{9D8B030D-6E8A-4147-A177-3AD203B41FA5}">
                      <a16:colId xmlns:a16="http://schemas.microsoft.com/office/drawing/2014/main" val="20005"/>
                    </a:ext>
                  </a:extLst>
                </a:gridCol>
              </a:tblGrid>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高職</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r>
                        <a:rPr kumimoji="1" lang="zh-TW" altLang="en-US" sz="2800" b="1" i="0" u="none" strike="noStrike" cap="none" normalizeH="0" baseline="0">
                          <a:ln>
                            <a:noFill/>
                          </a:ln>
                          <a:solidFill>
                            <a:schemeClr val="tx1"/>
                          </a:solidFill>
                          <a:effectLst/>
                          <a:latin typeface="標楷體" pitchFamily="65" charset="-120"/>
                          <a:ea typeface="標楷體" pitchFamily="65" charset="-120"/>
                        </a:rPr>
                        <a:t>每學期</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9679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家戶年所得</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7398">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12</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年國教</a:t>
                      </a: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入學後</a:t>
                      </a:r>
                      <a:br>
                        <a:rPr kumimoji="1" lang="en-US" altLang="zh-TW" sz="2400" b="1" i="0" u="none" strike="noStrike" cap="none" normalizeH="0" baseline="0" dirty="0">
                          <a:ln>
                            <a:noFill/>
                          </a:ln>
                          <a:solidFill>
                            <a:schemeClr val="tx1"/>
                          </a:solidFill>
                          <a:effectLst/>
                          <a:latin typeface="標楷體" pitchFamily="65" charset="-120"/>
                          <a:ea typeface="標楷體" pitchFamily="65" charset="-120"/>
                        </a:rPr>
                      </a:b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2400" b="1" i="0" u="none" strike="noStrike" cap="none" normalizeH="0" baseline="0" dirty="0">
                          <a:ln>
                            <a:noFill/>
                          </a:ln>
                          <a:solidFill>
                            <a:srgbClr val="FF0000"/>
                          </a:solidFill>
                          <a:effectLst/>
                          <a:latin typeface="標楷體" pitchFamily="65" charset="-120"/>
                          <a:ea typeface="標楷體" pitchFamily="65" charset="-120"/>
                        </a:rPr>
                        <a:t>教育部</a:t>
                      </a: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endParaRPr kumimoji="1"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745461">
                <a:tc vMerge="1">
                  <a:txBody>
                    <a:bodyPr/>
                    <a:lstStyle/>
                    <a:p>
                      <a:endParaRPr lang="zh-TW" altLang="en-US"/>
                    </a:p>
                  </a:txBody>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不補助</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outerShdw blurRad="38100" dist="38100" dir="2700000" algn="tl">
                              <a:srgbClr val="000000"/>
                            </a:outerShdw>
                          </a:effectLst>
                          <a:latin typeface="標楷體" pitchFamily="65" charset="-120"/>
                          <a:ea typeface="標楷體" pitchFamily="65" charset="-120"/>
                        </a:rPr>
                        <a:t>6623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r h="713778">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000" b="1" i="0" u="none" strike="noStrike" cap="none" normalizeH="0" baseline="0" dirty="0">
                          <a:ln>
                            <a:noFill/>
                          </a:ln>
                          <a:solidFill>
                            <a:srgbClr val="FF0000"/>
                          </a:solidFill>
                          <a:effectLst/>
                          <a:latin typeface="標楷體" pitchFamily="65" charset="-120"/>
                          <a:ea typeface="標楷體" pitchFamily="65" charset="-120"/>
                        </a:rPr>
                        <a:t>桃園市</a:t>
                      </a:r>
                      <a:r>
                        <a:rPr kumimoji="1" lang="zh-TW" altLang="en-US" sz="2000" b="1" i="0" u="none" strike="noStrike" cap="none" normalizeH="0" baseline="0" dirty="0">
                          <a:ln>
                            <a:noFill/>
                          </a:ln>
                          <a:solidFill>
                            <a:schemeClr val="tx1"/>
                          </a:solidFill>
                          <a:effectLst/>
                          <a:latin typeface="標楷體" pitchFamily="65" charset="-120"/>
                          <a:ea typeface="標楷體" pitchFamily="65" charset="-120"/>
                        </a:rPr>
                        <a:t>補助</a:t>
                      </a:r>
                    </a:p>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1400" b="1" i="0" u="none" strike="noStrike" cap="none" normalizeH="0" baseline="0" dirty="0">
                          <a:ln>
                            <a:noFill/>
                          </a:ln>
                          <a:solidFill>
                            <a:schemeClr val="tx1"/>
                          </a:solidFill>
                          <a:effectLst/>
                          <a:latin typeface="標楷體" pitchFamily="65" charset="-120"/>
                          <a:ea typeface="標楷體" pitchFamily="65" charset="-120"/>
                        </a:rPr>
                        <a:t>二名子女家庭</a:t>
                      </a: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17800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5"/>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教育部明年全面免學費補助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3575050" y="558800"/>
            <a:ext cx="5392738" cy="1155700"/>
          </a:xfrm>
          <a:prstGeom prst="rect">
            <a:avLst/>
          </a:prstGeom>
          <a:effectLst>
            <a:outerShdw blurRad="50800" dist="38100" dir="2700000" algn="tl" rotWithShape="0">
              <a:prstClr val="black">
                <a:alpha val="40000"/>
              </a:prstClr>
            </a:outerShdw>
          </a:effectLst>
        </p:spPr>
        <p:txBody>
          <a:bodyPr>
            <a:normAutofit/>
          </a:bodyPr>
          <a:lstStyle/>
          <a:p>
            <a:pPr algn="ctr" eaLnBrk="1" hangingPunct="1">
              <a:buFont typeface="Arial" pitchFamily="34" charset="0"/>
              <a:buNone/>
              <a:defRPr/>
            </a:pPr>
            <a:r>
              <a:rPr kumimoji="0" lang="zh-TW" altLang="en-US" sz="4800" dirty="0">
                <a:solidFill>
                  <a:srgbClr val="FF0000"/>
                </a:solidFill>
                <a:latin typeface="標楷體" pitchFamily="65" charset="-120"/>
                <a:ea typeface="標楷體" pitchFamily="65" charset="-120"/>
              </a:rPr>
              <a:t>桃園市學費補助</a:t>
            </a:r>
          </a:p>
        </p:txBody>
      </p:sp>
      <p:pic>
        <p:nvPicPr>
          <p:cNvPr id="19459" name="Picture 4" descr="Capture_2016_02_29_12_23_43_781"/>
          <p:cNvPicPr>
            <a:picLocks noChangeAspect="1" noChangeArrowheads="1"/>
          </p:cNvPicPr>
          <p:nvPr/>
        </p:nvPicPr>
        <p:blipFill>
          <a:blip r:embed="rId3"/>
          <a:srcRect/>
          <a:stretch>
            <a:fillRect/>
          </a:stretch>
        </p:blipFill>
        <p:spPr bwMode="auto">
          <a:xfrm>
            <a:off x="1199456" y="1499280"/>
            <a:ext cx="10369152" cy="5145076"/>
          </a:xfrm>
          <a:prstGeom prst="rect">
            <a:avLst/>
          </a:prstGeom>
          <a:noFill/>
          <a:ln w="9525">
            <a:noFill/>
            <a:miter lim="800000"/>
            <a:headEnd/>
            <a:tailEnd/>
          </a:ln>
        </p:spPr>
      </p:pic>
      <p:sp>
        <p:nvSpPr>
          <p:cNvPr id="2" name="矩形 1"/>
          <p:cNvSpPr/>
          <p:nvPr/>
        </p:nvSpPr>
        <p:spPr bwMode="auto">
          <a:xfrm>
            <a:off x="4223792" y="6155146"/>
            <a:ext cx="792088" cy="288032"/>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1" hangingPunct="1"/>
            <a:endParaRPr lang="zh-TW" altLang="en-US">
              <a:solidFill>
                <a:schemeClr val="tx1"/>
              </a:solidFill>
              <a:latin typeface="Calibri" pitchFamily="34" charset="0"/>
              <a:ea typeface="新細明體" pitchFamily="18" charset="-120"/>
            </a:endParaRPr>
          </a:p>
        </p:txBody>
      </p:sp>
      <p:sp>
        <p:nvSpPr>
          <p:cNvPr id="5" name="文字方塊 4"/>
          <p:cNvSpPr txBox="1"/>
          <p:nvPr/>
        </p:nvSpPr>
        <p:spPr>
          <a:xfrm>
            <a:off x="4140061" y="6068329"/>
            <a:ext cx="959550" cy="461665"/>
          </a:xfrm>
          <a:prstGeom prst="rect">
            <a:avLst/>
          </a:prstGeom>
          <a:noFill/>
        </p:spPr>
        <p:txBody>
          <a:bodyPr wrap="square" rtlCol="0">
            <a:spAutoFit/>
          </a:bodyPr>
          <a:lstStyle/>
          <a:p>
            <a:r>
              <a:rPr lang="en-US" altLang="zh-TW" sz="2400" b="1" dirty="0">
                <a:latin typeface="標楷體" panose="03000509000000000000" pitchFamily="65" charset="-120"/>
                <a:ea typeface="標楷體" panose="03000509000000000000" pitchFamily="65" charset="-120"/>
              </a:rPr>
              <a:t>6,623</a:t>
            </a:r>
            <a:endParaRPr lang="zh-TW" altLang="en-US" sz="2400" b="1" dirty="0">
              <a:latin typeface="標楷體" panose="03000509000000000000" pitchFamily="65" charset="-120"/>
              <a:ea typeface="標楷體" panose="03000509000000000000" pitchFamily="65" charset="-12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7896200" y="3171153"/>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11</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74530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12</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13</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60900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4B5586-0253-4402-9898-E29FF4AD6DF5}"/>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1592117" y="44624"/>
            <a:ext cx="8392315" cy="674136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77444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7676-1871-4596-8714-4BD7A7FC9237}"/>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1703512" y="44624"/>
            <a:ext cx="8132339" cy="6801594"/>
          </a:xfrm>
          <a:prstGeom prst="rect">
            <a:avLst/>
          </a:prstGeom>
        </p:spPr>
      </p:pic>
      <p:sp>
        <p:nvSpPr>
          <p:cNvPr id="4" name="投影片編號版面配置區 3">
            <a:extLst>
              <a:ext uri="{FF2B5EF4-FFF2-40B4-BE49-F238E27FC236}">
                <a16:creationId xmlns:a16="http://schemas.microsoft.com/office/drawing/2014/main" id="{69560B2D-9BC7-498D-8F15-A90BF41EF81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631780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16</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F3D0905E-1464-4BE1-A63A-611715BA3EC2}"/>
              </a:ext>
            </a:extLst>
          </p:cNvPr>
          <p:cNvGraphicFramePr>
            <a:graphicFrameLocks noGrp="1"/>
          </p:cNvGraphicFramePr>
          <p:nvPr/>
        </p:nvGraphicFramePr>
        <p:xfrm>
          <a:off x="1235460" y="2024844"/>
          <a:ext cx="9721080" cy="2808312"/>
        </p:xfrm>
        <a:graphic>
          <a:graphicData uri="http://schemas.openxmlformats.org/drawingml/2006/table">
            <a:tbl>
              <a:tblPr firstRow="1" bandRow="1">
                <a:tableStyleId>{5C22544A-7EE6-4342-B048-85BDC9FD1C3A}</a:tableStyleId>
              </a:tblPr>
              <a:tblGrid>
                <a:gridCol w="1831692">
                  <a:extLst>
                    <a:ext uri="{9D8B030D-6E8A-4147-A177-3AD203B41FA5}">
                      <a16:colId xmlns:a16="http://schemas.microsoft.com/office/drawing/2014/main" val="3050056533"/>
                    </a:ext>
                  </a:extLst>
                </a:gridCol>
                <a:gridCol w="1682853">
                  <a:extLst>
                    <a:ext uri="{9D8B030D-6E8A-4147-A177-3AD203B41FA5}">
                      <a16:colId xmlns:a16="http://schemas.microsoft.com/office/drawing/2014/main" val="3530097841"/>
                    </a:ext>
                  </a:extLst>
                </a:gridCol>
                <a:gridCol w="3589322">
                  <a:extLst>
                    <a:ext uri="{9D8B030D-6E8A-4147-A177-3AD203B41FA5}">
                      <a16:colId xmlns:a16="http://schemas.microsoft.com/office/drawing/2014/main" val="3797043955"/>
                    </a:ext>
                  </a:extLst>
                </a:gridCol>
                <a:gridCol w="2617213">
                  <a:extLst>
                    <a:ext uri="{9D8B030D-6E8A-4147-A177-3AD203B41FA5}">
                      <a16:colId xmlns:a16="http://schemas.microsoft.com/office/drawing/2014/main" val="3474284668"/>
                    </a:ext>
                  </a:extLst>
                </a:gridCol>
              </a:tblGrid>
              <a:tr h="840570">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畢業國中</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學生</a:t>
                      </a:r>
                    </a:p>
                  </a:txBody>
                  <a:tcPr marL="635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高中錄取學校與科系</a:t>
                      </a:r>
                    </a:p>
                  </a:txBody>
                  <a:tcPr marL="57150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476250" marR="6350" marT="6350" marB="0" anchor="ctr"/>
                </a:tc>
                <a:extLst>
                  <a:ext uri="{0D108BD9-81ED-4DB2-BD59-A6C34878D82A}">
                    <a16:rowId xmlns:a16="http://schemas.microsoft.com/office/drawing/2014/main" val="3175634599"/>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過嶺國中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江雨臻</a:t>
                      </a: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私立育達高中日文科</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國立雲林科技大學</a:t>
                      </a:r>
                    </a:p>
                  </a:txBody>
                  <a:tcPr marL="6350" marR="6350" marT="6350" marB="0" anchor="ctr"/>
                </a:tc>
                <a:extLst>
                  <a:ext uri="{0D108BD9-81ED-4DB2-BD59-A6C34878D82A}">
                    <a16:rowId xmlns:a16="http://schemas.microsoft.com/office/drawing/2014/main" val="1755110564"/>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仁和國中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王恩芸</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私立育達高中餐飲科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國立高雄餐旅大學</a:t>
                      </a:r>
                    </a:p>
                  </a:txBody>
                  <a:tcPr marL="6350" marR="6350" marT="6350" marB="0" anchor="ctr"/>
                </a:tc>
                <a:extLst>
                  <a:ext uri="{0D108BD9-81ED-4DB2-BD59-A6C34878D82A}">
                    <a16:rowId xmlns:a16="http://schemas.microsoft.com/office/drawing/2014/main" val="2588866212"/>
                  </a:ext>
                </a:extLst>
              </a:tr>
              <a:tr h="798522">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龍興國中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鍾毓翎</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私立育達高中廣設科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國立清華大學藝術與設計學系設計組</a:t>
                      </a:r>
                    </a:p>
                  </a:txBody>
                  <a:tcPr marL="6350" marR="6350" marT="6350" marB="0" anchor="ctr"/>
                </a:tc>
                <a:extLst>
                  <a:ext uri="{0D108BD9-81ED-4DB2-BD59-A6C34878D82A}">
                    <a16:rowId xmlns:a16="http://schemas.microsoft.com/office/drawing/2014/main" val="1612208110"/>
                  </a:ext>
                </a:extLst>
              </a:tr>
            </a:tbl>
          </a:graphicData>
        </a:graphic>
      </p:graphicFrame>
      <p:sp>
        <p:nvSpPr>
          <p:cNvPr id="7" name="Text Box 4">
            <a:extLst>
              <a:ext uri="{FF2B5EF4-FFF2-40B4-BE49-F238E27FC236}">
                <a16:creationId xmlns:a16="http://schemas.microsoft.com/office/drawing/2014/main" id="{9DB13C46-ABFC-4FF8-9B12-EF7ABF4BA103}"/>
              </a:ext>
            </a:extLst>
          </p:cNvPr>
          <p:cNvSpPr txBox="1">
            <a:spLocks noChangeArrowheads="1"/>
          </p:cNvSpPr>
          <p:nvPr/>
        </p:nvSpPr>
        <p:spPr bwMode="auto">
          <a:xfrm>
            <a:off x="3467708" y="1052736"/>
            <a:ext cx="5256584" cy="64621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spTree>
    <p:custDataLst>
      <p:tags r:id="rId1"/>
    </p:custDataLst>
    <p:extLst>
      <p:ext uri="{BB962C8B-B14F-4D97-AF65-F5344CB8AC3E}">
        <p14:creationId xmlns:p14="http://schemas.microsoft.com/office/powerpoint/2010/main" val="3691483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字方塊 1"/>
          <p:cNvSpPr txBox="1">
            <a:spLocks noChangeArrowheads="1"/>
          </p:cNvSpPr>
          <p:nvPr/>
        </p:nvSpPr>
        <p:spPr bwMode="auto">
          <a:xfrm>
            <a:off x="0" y="6498097"/>
            <a:ext cx="10121900" cy="338554"/>
          </a:xfrm>
          <a:prstGeom prst="rect">
            <a:avLst/>
          </a:prstGeom>
          <a:noFill/>
          <a:ln w="9525">
            <a:noFill/>
            <a:miter lim="800000"/>
            <a:headEnd/>
            <a:tailEnd/>
          </a:ln>
        </p:spPr>
        <p:txBody>
          <a:bodyPr wrap="square">
            <a:spAutoFit/>
          </a:bodyPr>
          <a:lstStyle/>
          <a:p>
            <a:pPr eaLnBrk="1" hangingPunct="1"/>
            <a:r>
              <a:rPr lang="zh-TW" altLang="en-US" sz="1600">
                <a:latin typeface="微軟正黑體" pitchFamily="34" charset="-120"/>
                <a:ea typeface="微軟正黑體" pitchFamily="34" charset="-120"/>
                <a:cs typeface="Times New Roman" pitchFamily="18" charset="0"/>
              </a:rPr>
              <a:t>資料來源：自由時報。</a:t>
            </a:r>
            <a:r>
              <a:rPr lang="en-US" altLang="zh-TW" sz="1600">
                <a:latin typeface="微軟正黑體" pitchFamily="34" charset="-120"/>
                <a:ea typeface="微軟正黑體" pitchFamily="34" charset="-120"/>
                <a:cs typeface="Times New Roman" pitchFamily="18" charset="0"/>
              </a:rPr>
              <a:t>106</a:t>
            </a:r>
            <a:r>
              <a:rPr lang="zh-TW" altLang="en-US" sz="1600">
                <a:latin typeface="微軟正黑體" pitchFamily="34" charset="-120"/>
                <a:ea typeface="微軟正黑體" pitchFamily="34" charset="-120"/>
                <a:cs typeface="Times New Roman" pitchFamily="18" charset="0"/>
              </a:rPr>
              <a:t>年</a:t>
            </a:r>
            <a:r>
              <a:rPr lang="en-US" altLang="zh-TW" sz="1600">
                <a:latin typeface="微軟正黑體" pitchFamily="34" charset="-120"/>
                <a:ea typeface="微軟正黑體" pitchFamily="34" charset="-120"/>
                <a:cs typeface="Times New Roman" pitchFamily="18" charset="0"/>
              </a:rPr>
              <a:t>7</a:t>
            </a:r>
            <a:r>
              <a:rPr lang="zh-TW" altLang="en-US" sz="1600">
                <a:latin typeface="微軟正黑體" pitchFamily="34" charset="-120"/>
                <a:ea typeface="微軟正黑體" pitchFamily="34" charset="-120"/>
                <a:cs typeface="Times New Roman" pitchFamily="18" charset="0"/>
              </a:rPr>
              <a:t>月</a:t>
            </a:r>
            <a:r>
              <a:rPr lang="en-US" altLang="zh-TW" sz="1600">
                <a:latin typeface="微軟正黑體" pitchFamily="34" charset="-120"/>
                <a:ea typeface="微軟正黑體" pitchFamily="34" charset="-120"/>
                <a:cs typeface="Times New Roman" pitchFamily="18" charset="0"/>
              </a:rPr>
              <a:t>11</a:t>
            </a:r>
            <a:r>
              <a:rPr lang="zh-TW" altLang="en-US" sz="1600">
                <a:latin typeface="微軟正黑體" pitchFamily="34" charset="-120"/>
                <a:ea typeface="微軟正黑體" pitchFamily="34" charset="-120"/>
                <a:cs typeface="Times New Roman" pitchFamily="18" charset="0"/>
              </a:rPr>
              <a:t>日</a:t>
            </a:r>
            <a:endParaRPr lang="zh-TW" altLang="en-US" sz="1600">
              <a:ea typeface="微軟正黑體" pitchFamily="34" charset="-120"/>
              <a:cs typeface="Times New Roman" pitchFamily="18" charset="0"/>
            </a:endParaRPr>
          </a:p>
        </p:txBody>
      </p:sp>
      <p:pic>
        <p:nvPicPr>
          <p:cNvPr id="31747" name="Picture 3" descr="Capture_2017_08_15_14_44_58_890"/>
          <p:cNvPicPr>
            <a:picLocks noChangeAspect="1" noChangeArrowheads="1"/>
          </p:cNvPicPr>
          <p:nvPr/>
        </p:nvPicPr>
        <p:blipFill>
          <a:blip r:embed="rId3"/>
          <a:srcRect/>
          <a:stretch>
            <a:fillRect/>
          </a:stretch>
        </p:blipFill>
        <p:spPr bwMode="auto">
          <a:xfrm>
            <a:off x="1012824" y="692645"/>
            <a:ext cx="9619680" cy="5805452"/>
          </a:xfrm>
          <a:prstGeom prst="rect">
            <a:avLst/>
          </a:prstGeom>
          <a:noFill/>
          <a:ln w="9525">
            <a:noFill/>
            <a:miter lim="800000"/>
            <a:headEnd/>
            <a:tailEnd/>
          </a:ln>
        </p:spPr>
      </p:pic>
      <p:sp>
        <p:nvSpPr>
          <p:cNvPr id="31748" name="Rectangle 4"/>
          <p:cNvSpPr>
            <a:spLocks noChangeArrowheads="1"/>
          </p:cNvSpPr>
          <p:nvPr/>
        </p:nvSpPr>
        <p:spPr bwMode="auto">
          <a:xfrm>
            <a:off x="5159896" y="4869160"/>
            <a:ext cx="5472608" cy="1628937"/>
          </a:xfrm>
          <a:prstGeom prst="rect">
            <a:avLst/>
          </a:prstGeom>
          <a:noFill/>
          <a:ln w="5715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 name="矩形 1"/>
          <p:cNvSpPr/>
          <p:nvPr/>
        </p:nvSpPr>
        <p:spPr bwMode="auto">
          <a:xfrm>
            <a:off x="1127449" y="1772816"/>
            <a:ext cx="4247828" cy="719559"/>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26</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26</a:t>
            </a:fld>
            <a:endParaRPr kumimoji="0" lang="en-US" altLang="zh-TW" sz="900">
              <a:solidFill>
                <a:srgbClr val="0C3226"/>
              </a:solidFill>
              <a:latin typeface="Verdana" pitchFamily="34" charset="0"/>
              <a:ea typeface="微軟正黑體" pitchFamily="34" charset="-120"/>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6" name="圖片 5">
            <a:extLst>
              <a:ext uri="{FF2B5EF4-FFF2-40B4-BE49-F238E27FC236}">
                <a16:creationId xmlns:a16="http://schemas.microsoft.com/office/drawing/2014/main" id="{F4D245A3-9B3E-42CD-8A9C-74D775701388}"/>
              </a:ext>
            </a:extLst>
          </p:cNvPr>
          <p:cNvPicPr>
            <a:picLocks noChangeAspect="1"/>
          </p:cNvPicPr>
          <p:nvPr/>
        </p:nvPicPr>
        <p:blipFill>
          <a:blip r:embed="rId3"/>
          <a:stretch>
            <a:fillRect/>
          </a:stretch>
        </p:blipFill>
        <p:spPr>
          <a:xfrm>
            <a:off x="1316076" y="1053505"/>
            <a:ext cx="4203661" cy="588084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a:latin typeface="微軟正黑體" pitchFamily="34" charset="-120"/>
                <a:ea typeface="微軟正黑體" pitchFamily="34" charset="-120"/>
              </a:rPr>
              <a:t>國立臺灣師範大學心理教育與測驗研究發展中心開發完成「電腦化測驗系統</a:t>
            </a:r>
            <a:r>
              <a:rPr lang="en-US"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1938146" cy="584775"/>
          </a:xfrm>
          <a:prstGeom prst="rect">
            <a:avLst/>
          </a:prstGeom>
          <a:noFill/>
        </p:spPr>
        <p:txBody>
          <a:bodyPr wrap="square" rtlCol="0">
            <a:spAutoFit/>
          </a:bodyPr>
          <a:lstStyle/>
          <a:p>
            <a:r>
              <a:rPr lang="en-US" altLang="zh-TW" dirty="0">
                <a:solidFill>
                  <a:srgbClr val="FF0000"/>
                </a:solidFill>
              </a:rPr>
              <a:t>R</a:t>
            </a:r>
            <a:r>
              <a:rPr lang="zh-TW" altLang="en-US" b="1" i="0" dirty="0">
                <a:solidFill>
                  <a:srgbClr val="CC0000"/>
                </a:solidFill>
                <a:effectLst/>
                <a:latin typeface="Microsoft JhengHei" panose="020B0604030504040204" pitchFamily="34" charset="-120"/>
                <a:ea typeface="Microsoft JhengHei" panose="020B0604030504040204" pitchFamily="34" charset="-120"/>
              </a:rPr>
              <a:t>實做型</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1938014" cy="584775"/>
          </a:xfrm>
          <a:prstGeom prst="rect">
            <a:avLst/>
          </a:prstGeom>
          <a:noFill/>
        </p:spPr>
        <p:txBody>
          <a:bodyPr wrap="square" rtlCol="0">
            <a:spAutoFit/>
          </a:bodyPr>
          <a:lstStyle/>
          <a:p>
            <a:r>
              <a:rPr lang="en-US" altLang="zh-TW" dirty="0">
                <a:solidFill>
                  <a:srgbClr val="FF0000"/>
                </a:solidFill>
              </a:rPr>
              <a:t>I</a:t>
            </a:r>
            <a:r>
              <a:rPr lang="zh-TW" altLang="en-US" b="1" i="0" dirty="0">
                <a:solidFill>
                  <a:srgbClr val="CC0000"/>
                </a:solidFill>
                <a:effectLst/>
                <a:latin typeface="Microsoft JhengHei" panose="020B0604030504040204" pitchFamily="34" charset="-120"/>
                <a:ea typeface="Microsoft JhengHei" panose="020B0604030504040204" pitchFamily="34" charset="-120"/>
              </a:rPr>
              <a:t>研究型</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1830716" cy="584775"/>
          </a:xfrm>
          <a:prstGeom prst="rect">
            <a:avLst/>
          </a:prstGeom>
          <a:noFill/>
        </p:spPr>
        <p:txBody>
          <a:bodyPr wrap="square" rtlCol="0">
            <a:spAutoFit/>
          </a:bodyPr>
          <a:lstStyle/>
          <a:p>
            <a:r>
              <a:rPr lang="en-US" altLang="zh-TW" dirty="0">
                <a:solidFill>
                  <a:srgbClr val="FF0000"/>
                </a:solidFill>
              </a:rPr>
              <a:t>A</a:t>
            </a:r>
            <a:r>
              <a:rPr lang="zh-TW" altLang="en-US" b="1" i="0" dirty="0">
                <a:solidFill>
                  <a:srgbClr val="CC0000"/>
                </a:solidFill>
                <a:effectLst/>
                <a:latin typeface="Microsoft JhengHei" panose="020B0604030504040204" pitchFamily="34" charset="-120"/>
                <a:ea typeface="Microsoft JhengHei" panose="020B0604030504040204" pitchFamily="34" charset="-120"/>
              </a:rPr>
              <a:t>藝術型 </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1785418" cy="584775"/>
          </a:xfrm>
          <a:prstGeom prst="rect">
            <a:avLst/>
          </a:prstGeom>
          <a:noFill/>
        </p:spPr>
        <p:txBody>
          <a:bodyPr wrap="square" rtlCol="0">
            <a:spAutoFit/>
          </a:bodyPr>
          <a:lstStyle/>
          <a:p>
            <a:r>
              <a:rPr lang="en-US" altLang="zh-TW" dirty="0">
                <a:solidFill>
                  <a:srgbClr val="FF0000"/>
                </a:solidFill>
              </a:rPr>
              <a:t>S</a:t>
            </a:r>
            <a:r>
              <a:rPr lang="zh-TW" altLang="en-US" b="1" i="0" dirty="0">
                <a:solidFill>
                  <a:srgbClr val="CC0000"/>
                </a:solidFill>
                <a:effectLst/>
                <a:latin typeface="Microsoft JhengHei" panose="020B0604030504040204" pitchFamily="34" charset="-120"/>
                <a:ea typeface="Microsoft JhengHei" panose="020B0604030504040204" pitchFamily="34" charset="-120"/>
              </a:rPr>
              <a:t>社交型</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1785418" cy="584775"/>
          </a:xfrm>
          <a:prstGeom prst="rect">
            <a:avLst/>
          </a:prstGeom>
          <a:noFill/>
        </p:spPr>
        <p:txBody>
          <a:bodyPr wrap="square" rtlCol="0">
            <a:spAutoFit/>
          </a:bodyPr>
          <a:lstStyle/>
          <a:p>
            <a:r>
              <a:rPr lang="en-US" altLang="zh-TW" dirty="0">
                <a:solidFill>
                  <a:srgbClr val="FF0000"/>
                </a:solidFill>
              </a:rPr>
              <a:t>E</a:t>
            </a:r>
            <a:r>
              <a:rPr lang="zh-TW" altLang="en-US" b="1" i="0" dirty="0">
                <a:solidFill>
                  <a:srgbClr val="CC0000"/>
                </a:solidFill>
                <a:effectLst/>
                <a:latin typeface="Microsoft JhengHei" panose="020B0604030504040204" pitchFamily="34" charset="-120"/>
                <a:ea typeface="Microsoft JhengHei" panose="020B0604030504040204" pitchFamily="34" charset="-120"/>
              </a:rPr>
              <a:t>企業型</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1953976" cy="584775"/>
          </a:xfrm>
          <a:prstGeom prst="rect">
            <a:avLst/>
          </a:prstGeom>
          <a:noFill/>
        </p:spPr>
        <p:txBody>
          <a:bodyPr wrap="square" rtlCol="0">
            <a:spAutoFit/>
          </a:bodyPr>
          <a:lstStyle/>
          <a:p>
            <a:r>
              <a:rPr lang="en-US" altLang="zh-TW" dirty="0">
                <a:solidFill>
                  <a:srgbClr val="FF0000"/>
                </a:solidFill>
              </a:rPr>
              <a:t>C</a:t>
            </a:r>
            <a:r>
              <a:rPr lang="zh-TW" altLang="en-US" b="1" i="0" dirty="0">
                <a:solidFill>
                  <a:srgbClr val="CC0000"/>
                </a:solidFill>
                <a:effectLst/>
                <a:latin typeface="Microsoft JhengHei" panose="020B0604030504040204" pitchFamily="34" charset="-120"/>
                <a:ea typeface="Microsoft JhengHei" panose="020B0604030504040204" pitchFamily="34" charset="-120"/>
              </a:rPr>
              <a:t>常規型</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P1120923"/>
          <p:cNvPicPr>
            <a:picLocks noChangeAspect="1" noChangeArrowheads="1"/>
          </p:cNvPicPr>
          <p:nvPr/>
        </p:nvPicPr>
        <p:blipFill>
          <a:blip r:embed="rId3"/>
          <a:srcRect/>
          <a:stretch>
            <a:fillRect/>
          </a:stretch>
        </p:blipFill>
        <p:spPr bwMode="auto">
          <a:xfrm>
            <a:off x="3575050" y="0"/>
            <a:ext cx="5143500"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7391401"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3"/>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4"/>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5"/>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6"/>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7"/>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3"/>
          <a:srcRect/>
          <a:stretch>
            <a:fillRect/>
          </a:stretch>
        </p:blipFill>
        <p:spPr bwMode="auto">
          <a:xfrm>
            <a:off x="1775521" y="422381"/>
            <a:ext cx="8279706" cy="6435619"/>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11"/>
          <p:cNvSpPr>
            <a:spLocks noChangeArrowheads="1"/>
          </p:cNvSpPr>
          <p:nvPr/>
        </p:nvSpPr>
        <p:spPr bwMode="auto">
          <a:xfrm>
            <a:off x="1556936" y="469499"/>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76803" name="矩形 10"/>
          <p:cNvSpPr>
            <a:spLocks noChangeArrowheads="1"/>
          </p:cNvSpPr>
          <p:nvPr/>
        </p:nvSpPr>
        <p:spPr bwMode="auto">
          <a:xfrm>
            <a:off x="3666601" y="6221321"/>
            <a:ext cx="5109091" cy="584775"/>
          </a:xfrm>
          <a:prstGeom prst="rect">
            <a:avLst/>
          </a:prstGeom>
          <a:noFill/>
          <a:ln w="9525">
            <a:noFill/>
            <a:miter lim="800000"/>
            <a:headEnd/>
            <a:tailEnd/>
          </a:ln>
        </p:spPr>
        <p:txBody>
          <a:bodyPr wrap="none">
            <a:spAutoFit/>
          </a:bodyPr>
          <a:lstStyle/>
          <a:p>
            <a:pPr eaLnBrk="1" hangingPunct="1"/>
            <a:r>
              <a:rPr lang="zh-TW" altLang="zh-TW" b="1" dirty="0">
                <a:solidFill>
                  <a:schemeClr val="hlink"/>
                </a:solidFill>
                <a:latin typeface="微軟正黑體" pitchFamily="34" charset="-120"/>
                <a:ea typeface="微軟正黑體" pitchFamily="34" charset="-120"/>
              </a:rPr>
              <a:t>國中畢業生升學進路階梯圖</a:t>
            </a:r>
            <a:endParaRPr lang="zh-TW" altLang="en-US" b="1" dirty="0">
              <a:solidFill>
                <a:schemeClr val="hlink"/>
              </a:solidFill>
              <a:latin typeface="微軟正黑體" pitchFamily="34" charset="-120"/>
              <a:ea typeface="微軟正黑體" pitchFamily="34" charset="-120"/>
            </a:endParaRPr>
          </a:p>
        </p:txBody>
      </p:sp>
      <p:pic>
        <p:nvPicPr>
          <p:cNvPr id="76804" name="圖片 20"/>
          <p:cNvPicPr>
            <a:picLocks noChangeAspect="1"/>
          </p:cNvPicPr>
          <p:nvPr/>
        </p:nvPicPr>
        <p:blipFill>
          <a:blip r:embed="rId3"/>
          <a:srcRect/>
          <a:stretch>
            <a:fillRect/>
          </a:stretch>
        </p:blipFill>
        <p:spPr bwMode="auto">
          <a:xfrm>
            <a:off x="9520239" y="2266951"/>
            <a:ext cx="968375" cy="1114425"/>
          </a:xfrm>
          <a:prstGeom prst="rect">
            <a:avLst/>
          </a:prstGeom>
          <a:noFill/>
          <a:ln w="9525">
            <a:noFill/>
            <a:miter lim="800000"/>
            <a:headEnd/>
            <a:tailEnd/>
          </a:ln>
        </p:spPr>
      </p:pic>
      <p:grpSp>
        <p:nvGrpSpPr>
          <p:cNvPr id="2" name="群組 62"/>
          <p:cNvGrpSpPr>
            <a:grpSpLocks/>
          </p:cNvGrpSpPr>
          <p:nvPr/>
        </p:nvGrpSpPr>
        <p:grpSpPr bwMode="auto">
          <a:xfrm>
            <a:off x="1556936" y="909637"/>
            <a:ext cx="8784903" cy="5233989"/>
            <a:chOff x="468313" y="1460500"/>
            <a:chExt cx="8223250" cy="5186363"/>
          </a:xfrm>
        </p:grpSpPr>
        <p:grpSp>
          <p:nvGrpSpPr>
            <p:cNvPr id="76806" name="群組 49"/>
            <p:cNvGrpSpPr>
              <a:grpSpLocks/>
            </p:cNvGrpSpPr>
            <p:nvPr/>
          </p:nvGrpSpPr>
          <p:grpSpPr bwMode="auto">
            <a:xfrm>
              <a:off x="468313" y="1460500"/>
              <a:ext cx="8223250" cy="5186363"/>
              <a:chOff x="33757" y="487870"/>
              <a:chExt cx="9002739" cy="5920028"/>
            </a:xfrm>
          </p:grpSpPr>
          <p:pic>
            <p:nvPicPr>
              <p:cNvPr id="76815" name="Picture 2" descr="0419"/>
              <p:cNvPicPr>
                <a:picLocks noChangeAspect="1" noChangeArrowheads="1"/>
              </p:cNvPicPr>
              <p:nvPr/>
            </p:nvPicPr>
            <p:blipFill>
              <a:blip r:embed="rId4"/>
              <a:srcRect/>
              <a:stretch>
                <a:fillRect/>
              </a:stretch>
            </p:blipFill>
            <p:spPr bwMode="auto">
              <a:xfrm>
                <a:off x="2644612" y="3953801"/>
                <a:ext cx="3763592" cy="1888153"/>
              </a:xfrm>
              <a:prstGeom prst="rect">
                <a:avLst/>
              </a:prstGeom>
              <a:noFill/>
              <a:ln w="9525">
                <a:noFill/>
                <a:miter lim="800000"/>
                <a:headEnd/>
                <a:tailEnd/>
              </a:ln>
            </p:spPr>
          </p:pic>
          <p:sp>
            <p:nvSpPr>
              <p:cNvPr id="70" name="矩形 69"/>
              <p:cNvSpPr/>
              <p:nvPr/>
            </p:nvSpPr>
            <p:spPr bwMode="auto">
              <a:xfrm>
                <a:off x="35700" y="5904501"/>
                <a:ext cx="4464457" cy="503397"/>
              </a:xfrm>
              <a:prstGeom prst="rect">
                <a:avLst/>
              </a:prstGeom>
              <a:gradFill>
                <a:gsLst>
                  <a:gs pos="0">
                    <a:srgbClr val="FFFF00"/>
                  </a:gs>
                  <a:gs pos="100000">
                    <a:srgbClr val="FFC000"/>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進高中</a:t>
                </a:r>
              </a:p>
            </p:txBody>
          </p:sp>
          <p:sp>
            <p:nvSpPr>
              <p:cNvPr id="71" name="矩形 70"/>
              <p:cNvSpPr/>
              <p:nvPr/>
            </p:nvSpPr>
            <p:spPr bwMode="auto">
              <a:xfrm>
                <a:off x="4500157" y="5904501"/>
                <a:ext cx="4536339" cy="503397"/>
              </a:xfrm>
              <a:prstGeom prst="rect">
                <a:avLst/>
              </a:prstGeom>
              <a:gradFill>
                <a:gsLst>
                  <a:gs pos="0">
                    <a:schemeClr val="tx2">
                      <a:lumMod val="60000"/>
                      <a:lumOff val="40000"/>
                    </a:schemeClr>
                  </a:gs>
                  <a:gs pos="50000">
                    <a:schemeClr val="accent1">
                      <a:tint val="44500"/>
                      <a:satMod val="160000"/>
                    </a:schemeClr>
                  </a:gs>
                  <a:gs pos="100000">
                    <a:schemeClr val="accent1">
                      <a:lumMod val="40000"/>
                      <a:lumOff val="60000"/>
                    </a:schemeClr>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選技職</a:t>
                </a:r>
              </a:p>
            </p:txBody>
          </p:sp>
          <p:sp>
            <p:nvSpPr>
              <p:cNvPr id="72" name="向上箭號 2"/>
              <p:cNvSpPr/>
              <p:nvPr/>
            </p:nvSpPr>
            <p:spPr bwMode="auto">
              <a:xfrm>
                <a:off x="3363644" y="1484432"/>
                <a:ext cx="2271084" cy="4393466"/>
              </a:xfrm>
              <a:custGeom>
                <a:avLst/>
                <a:gdLst>
                  <a:gd name="connsiteX0" fmla="*/ 0 w 2592288"/>
                  <a:gd name="connsiteY0" fmla="*/ 1246709 h 4392488"/>
                  <a:gd name="connsiteX1" fmla="*/ 1296144 w 2592288"/>
                  <a:gd name="connsiteY1" fmla="*/ 0 h 4392488"/>
                  <a:gd name="connsiteX2" fmla="*/ 2592288 w 2592288"/>
                  <a:gd name="connsiteY2" fmla="*/ 1246709 h 4392488"/>
                  <a:gd name="connsiteX3" fmla="*/ 1944216 w 2592288"/>
                  <a:gd name="connsiteY3" fmla="*/ 1246709 h 4392488"/>
                  <a:gd name="connsiteX4" fmla="*/ 1944216 w 2592288"/>
                  <a:gd name="connsiteY4" fmla="*/ 4392488 h 4392488"/>
                  <a:gd name="connsiteX5" fmla="*/ 648072 w 2592288"/>
                  <a:gd name="connsiteY5" fmla="*/ 4392488 h 4392488"/>
                  <a:gd name="connsiteX6" fmla="*/ 648072 w 2592288"/>
                  <a:gd name="connsiteY6" fmla="*/ 1246709 h 4392488"/>
                  <a:gd name="connsiteX7" fmla="*/ 0 w 2592288"/>
                  <a:gd name="connsiteY7" fmla="*/ 1246709 h 4392488"/>
                  <a:gd name="connsiteX0" fmla="*/ 0 w 2431650"/>
                  <a:gd name="connsiteY0" fmla="*/ 1259066 h 4392488"/>
                  <a:gd name="connsiteX1" fmla="*/ 1135506 w 2431650"/>
                  <a:gd name="connsiteY1" fmla="*/ 0 h 4392488"/>
                  <a:gd name="connsiteX2" fmla="*/ 2431650 w 2431650"/>
                  <a:gd name="connsiteY2" fmla="*/ 1246709 h 4392488"/>
                  <a:gd name="connsiteX3" fmla="*/ 1783578 w 2431650"/>
                  <a:gd name="connsiteY3" fmla="*/ 1246709 h 4392488"/>
                  <a:gd name="connsiteX4" fmla="*/ 1783578 w 2431650"/>
                  <a:gd name="connsiteY4" fmla="*/ 4392488 h 4392488"/>
                  <a:gd name="connsiteX5" fmla="*/ 487434 w 2431650"/>
                  <a:gd name="connsiteY5" fmla="*/ 4392488 h 4392488"/>
                  <a:gd name="connsiteX6" fmla="*/ 487434 w 2431650"/>
                  <a:gd name="connsiteY6" fmla="*/ 1246709 h 4392488"/>
                  <a:gd name="connsiteX7" fmla="*/ 0 w 2431650"/>
                  <a:gd name="connsiteY7" fmla="*/ 1259066 h 4392488"/>
                  <a:gd name="connsiteX0" fmla="*/ 0 w 2308082"/>
                  <a:gd name="connsiteY0" fmla="*/ 1259066 h 4392488"/>
                  <a:gd name="connsiteX1" fmla="*/ 1135506 w 2308082"/>
                  <a:gd name="connsiteY1" fmla="*/ 0 h 4392488"/>
                  <a:gd name="connsiteX2" fmla="*/ 2308082 w 2308082"/>
                  <a:gd name="connsiteY2" fmla="*/ 1259066 h 4392488"/>
                  <a:gd name="connsiteX3" fmla="*/ 1783578 w 2308082"/>
                  <a:gd name="connsiteY3" fmla="*/ 1246709 h 4392488"/>
                  <a:gd name="connsiteX4" fmla="*/ 1783578 w 2308082"/>
                  <a:gd name="connsiteY4" fmla="*/ 4392488 h 4392488"/>
                  <a:gd name="connsiteX5" fmla="*/ 487434 w 2308082"/>
                  <a:gd name="connsiteY5" fmla="*/ 4392488 h 4392488"/>
                  <a:gd name="connsiteX6" fmla="*/ 487434 w 2308082"/>
                  <a:gd name="connsiteY6" fmla="*/ 1246709 h 4392488"/>
                  <a:gd name="connsiteX7" fmla="*/ 0 w 2308082"/>
                  <a:gd name="connsiteY7" fmla="*/ 1259066 h 4392488"/>
                  <a:gd name="connsiteX0" fmla="*/ 0 w 2271012"/>
                  <a:gd name="connsiteY0" fmla="*/ 1259066 h 4392488"/>
                  <a:gd name="connsiteX1" fmla="*/ 1135506 w 2271012"/>
                  <a:gd name="connsiteY1" fmla="*/ 0 h 4392488"/>
                  <a:gd name="connsiteX2" fmla="*/ 2271012 w 2271012"/>
                  <a:gd name="connsiteY2" fmla="*/ 1246709 h 4392488"/>
                  <a:gd name="connsiteX3" fmla="*/ 1783578 w 2271012"/>
                  <a:gd name="connsiteY3" fmla="*/ 1246709 h 4392488"/>
                  <a:gd name="connsiteX4" fmla="*/ 1783578 w 2271012"/>
                  <a:gd name="connsiteY4" fmla="*/ 4392488 h 4392488"/>
                  <a:gd name="connsiteX5" fmla="*/ 487434 w 2271012"/>
                  <a:gd name="connsiteY5" fmla="*/ 4392488 h 4392488"/>
                  <a:gd name="connsiteX6" fmla="*/ 487434 w 2271012"/>
                  <a:gd name="connsiteY6" fmla="*/ 1246709 h 4392488"/>
                  <a:gd name="connsiteX7" fmla="*/ 0 w 2271012"/>
                  <a:gd name="connsiteY7" fmla="*/ 1259066 h 439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12" h="4392488">
                    <a:moveTo>
                      <a:pt x="0" y="1259066"/>
                    </a:moveTo>
                    <a:lnTo>
                      <a:pt x="1135506" y="0"/>
                    </a:lnTo>
                    <a:lnTo>
                      <a:pt x="2271012" y="1246709"/>
                    </a:lnTo>
                    <a:lnTo>
                      <a:pt x="1783578" y="1246709"/>
                    </a:lnTo>
                    <a:lnTo>
                      <a:pt x="1783578" y="4392488"/>
                    </a:lnTo>
                    <a:lnTo>
                      <a:pt x="487434" y="4392488"/>
                    </a:lnTo>
                    <a:lnTo>
                      <a:pt x="487434" y="1246709"/>
                    </a:lnTo>
                    <a:lnTo>
                      <a:pt x="0" y="1259066"/>
                    </a:lnTo>
                    <a:close/>
                  </a:path>
                </a:pathLst>
              </a:custGeom>
              <a:solidFill>
                <a:srgbClr val="FFCCFF"/>
              </a:solidFill>
              <a:ln w="38100" cap="flat" cmpd="sng" algn="ctr">
                <a:solidFill>
                  <a:srgbClr val="FF33CC"/>
                </a:solid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（博士班）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（碩士班）</a:t>
                </a: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科技大學</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技術學院</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一般大學</a:t>
                </a:r>
                <a:endParaRPr lang="en-US" altLang="zh-TW" sz="1200" dirty="0">
                  <a:latin typeface="微軟正黑體" pitchFamily="34" charset="-120"/>
                  <a:ea typeface="微軟正黑體" pitchFamily="34" charset="-120"/>
                </a:endParaRPr>
              </a:p>
              <a:p>
                <a:pPr algn="ctr" eaLnBrk="1" hangingPunct="1">
                  <a:defRPr/>
                </a:pPr>
                <a:endParaRPr lang="zh-TW" altLang="en-US" sz="1400" dirty="0">
                  <a:latin typeface="微軟正黑體" pitchFamily="34" charset="-120"/>
                  <a:ea typeface="微軟正黑體" pitchFamily="34" charset="-120"/>
                </a:endParaRPr>
              </a:p>
            </p:txBody>
          </p:sp>
          <p:sp>
            <p:nvSpPr>
              <p:cNvPr id="76819" name="矩形 3"/>
              <p:cNvSpPr>
                <a:spLocks noChangeArrowheads="1"/>
              </p:cNvSpPr>
              <p:nvPr/>
            </p:nvSpPr>
            <p:spPr bwMode="auto">
              <a:xfrm>
                <a:off x="2627784" y="3573016"/>
                <a:ext cx="1184495" cy="2304256"/>
              </a:xfrm>
              <a:prstGeom prst="rect">
                <a:avLst/>
              </a:prstGeom>
              <a:solidFill>
                <a:srgbClr val="FFFFCC"/>
              </a:solidFill>
              <a:ln w="38100" algn="ctr">
                <a:solidFill>
                  <a:srgbClr val="FFC000"/>
                </a:solidFill>
                <a:round/>
                <a:headEnd/>
                <a:tailEnd/>
              </a:ln>
            </p:spPr>
            <p:txBody>
              <a:bodyPr/>
              <a:lstStyle/>
              <a:p>
                <a:pPr eaLnBrk="1" hangingPunct="1"/>
                <a:endParaRPr lang="en-US" altLang="zh-TW" sz="16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軍警學校</a:t>
                </a:r>
                <a:endParaRPr lang="en-US" altLang="zh-TW" sz="1200">
                  <a:latin typeface="微軟正黑體" pitchFamily="34" charset="-120"/>
                  <a:ea typeface="微軟正黑體" pitchFamily="34" charset="-120"/>
                </a:endParaRPr>
              </a:p>
              <a:p>
                <a:pPr eaLnBrk="1" hangingPunct="1"/>
                <a:endParaRPr lang="zh-TW" altLang="en-US" sz="1600">
                  <a:latin typeface="微軟正黑體" pitchFamily="34" charset="-120"/>
                  <a:ea typeface="微軟正黑體" pitchFamily="34" charset="-120"/>
                </a:endParaRPr>
              </a:p>
            </p:txBody>
          </p:sp>
          <p:sp>
            <p:nvSpPr>
              <p:cNvPr id="76820" name="矩形 7"/>
              <p:cNvSpPr>
                <a:spLocks noChangeArrowheads="1"/>
              </p:cNvSpPr>
              <p:nvPr/>
            </p:nvSpPr>
            <p:spPr bwMode="auto">
              <a:xfrm>
                <a:off x="5184068" y="3573017"/>
                <a:ext cx="1224136" cy="2330822"/>
              </a:xfrm>
              <a:prstGeom prst="rect">
                <a:avLst/>
              </a:prstGeom>
              <a:solidFill>
                <a:srgbClr val="FFFFCC"/>
              </a:solidFill>
              <a:ln w="38100" algn="ctr">
                <a:solidFill>
                  <a:srgbClr val="FFC000"/>
                </a:solidFill>
                <a:round/>
                <a:headEnd/>
                <a:tailEnd/>
              </a:ln>
            </p:spPr>
            <p:txBody>
              <a:bodyPr/>
              <a:lstStyle/>
              <a:p>
                <a:pPr eaLnBrk="1" hangingPunct="1"/>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二專</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軍警校院</a:t>
                </a:r>
              </a:p>
            </p:txBody>
          </p:sp>
          <p:sp>
            <p:nvSpPr>
              <p:cNvPr id="75" name="矩形 74"/>
              <p:cNvSpPr/>
              <p:nvPr/>
            </p:nvSpPr>
            <p:spPr bwMode="auto">
              <a:xfrm>
                <a:off x="1403402"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普通高中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綜合高中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（學術學程）</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單科高中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實驗高中</a:t>
                </a:r>
                <a:endParaRPr lang="en-US" altLang="zh-TW" sz="1200" dirty="0">
                  <a:latin typeface="微軟正黑體" pitchFamily="34" charset="-120"/>
                  <a:ea typeface="微軟正黑體" pitchFamily="34" charset="-120"/>
                </a:endParaRPr>
              </a:p>
              <a:p>
                <a:pPr eaLnBrk="1" hangingPunct="1">
                  <a:defRPr/>
                </a:pPr>
                <a:endParaRPr lang="zh-TW" altLang="en-US" sz="1600" dirty="0">
                  <a:latin typeface="微軟正黑體" pitchFamily="34" charset="-120"/>
                  <a:ea typeface="微軟正黑體" pitchFamily="34" charset="-120"/>
                </a:endParaRPr>
              </a:p>
            </p:txBody>
          </p:sp>
          <p:sp>
            <p:nvSpPr>
              <p:cNvPr id="76" name="矩形 75"/>
              <p:cNvSpPr/>
              <p:nvPr/>
            </p:nvSpPr>
            <p:spPr bwMode="auto">
              <a:xfrm>
                <a:off x="179464"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7" name="矩形 76"/>
              <p:cNvSpPr/>
              <p:nvPr/>
            </p:nvSpPr>
            <p:spPr bwMode="auto">
              <a:xfrm>
                <a:off x="6442915"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高職</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五專</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綜合高中</a:t>
                </a:r>
                <a:endParaRPr lang="en-US" altLang="zh-TW" sz="1100">
                  <a:latin typeface="微軟正黑體" pitchFamily="34" charset="-120"/>
                  <a:ea typeface="微軟正黑體" pitchFamily="34" charset="-120"/>
                </a:endParaRPr>
              </a:p>
              <a:p>
                <a:pPr eaLnBrk="1" hangingPunct="1">
                  <a:defRPr/>
                </a:pPr>
                <a:r>
                  <a:rPr lang="zh-TW" altLang="en-US" sz="1100">
                    <a:latin typeface="微軟正黑體" pitchFamily="34" charset="-120"/>
                    <a:ea typeface="微軟正黑體" pitchFamily="34" charset="-120"/>
                  </a:rPr>
                  <a:t>（專門學程）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實用技能學程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建教合作班</a:t>
                </a:r>
              </a:p>
            </p:txBody>
          </p:sp>
          <p:sp>
            <p:nvSpPr>
              <p:cNvPr id="78" name="矩形 77"/>
              <p:cNvSpPr/>
              <p:nvPr/>
            </p:nvSpPr>
            <p:spPr bwMode="auto">
              <a:xfrm>
                <a:off x="7668795"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6825" name="矩形 13"/>
              <p:cNvSpPr>
                <a:spLocks noChangeArrowheads="1"/>
              </p:cNvSpPr>
              <p:nvPr/>
            </p:nvSpPr>
            <p:spPr bwMode="auto">
              <a:xfrm>
                <a:off x="179512" y="4351711"/>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grpSp>
            <p:nvGrpSpPr>
              <p:cNvPr id="76826" name="群組 16"/>
              <p:cNvGrpSpPr>
                <a:grpSpLocks/>
              </p:cNvGrpSpPr>
              <p:nvPr/>
            </p:nvGrpSpPr>
            <p:grpSpPr bwMode="auto">
              <a:xfrm>
                <a:off x="33757" y="3476427"/>
                <a:ext cx="3780085" cy="2438008"/>
                <a:chOff x="33757" y="3476427"/>
                <a:chExt cx="3780085" cy="2438008"/>
              </a:xfrm>
            </p:grpSpPr>
            <p:sp>
              <p:nvSpPr>
                <p:cNvPr id="76848" name="矩形 1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9" name="矩形 18"/>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0" name="矩形 19"/>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1" name="矩形 20"/>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2" name="矩形 21"/>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3" name="矩形 22"/>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grpSp>
            <p:nvGrpSpPr>
              <p:cNvPr id="76827" name="群組 24"/>
              <p:cNvGrpSpPr>
                <a:grpSpLocks/>
              </p:cNvGrpSpPr>
              <p:nvPr/>
            </p:nvGrpSpPr>
            <p:grpSpPr bwMode="auto">
              <a:xfrm flipH="1">
                <a:off x="5184067" y="3476427"/>
                <a:ext cx="3812043" cy="2438008"/>
                <a:chOff x="33757" y="3476427"/>
                <a:chExt cx="3780085" cy="2438008"/>
              </a:xfrm>
            </p:grpSpPr>
            <p:sp>
              <p:nvSpPr>
                <p:cNvPr id="76842" name="矩形 2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3" name="矩形 26"/>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4" name="矩形 27"/>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5" name="矩形 28"/>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6" name="矩形 29"/>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7" name="矩形 30"/>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sp>
            <p:nvSpPr>
              <p:cNvPr id="76828" name="直角三角形 17"/>
              <p:cNvSpPr>
                <a:spLocks noChangeArrowheads="1"/>
              </p:cNvSpPr>
              <p:nvPr/>
            </p:nvSpPr>
            <p:spPr bwMode="auto">
              <a:xfrm>
                <a:off x="6588224" y="3921919"/>
                <a:ext cx="216024"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29" name="直角三角形 32"/>
              <p:cNvSpPr>
                <a:spLocks noChangeArrowheads="1"/>
              </p:cNvSpPr>
              <p:nvPr/>
            </p:nvSpPr>
            <p:spPr bwMode="auto">
              <a:xfrm flipH="1">
                <a:off x="2195735" y="3922133"/>
                <a:ext cx="218293"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0" name="直角三角形 33"/>
              <p:cNvSpPr>
                <a:spLocks noChangeArrowheads="1"/>
              </p:cNvSpPr>
              <p:nvPr/>
            </p:nvSpPr>
            <p:spPr bwMode="auto">
              <a:xfrm flipH="1">
                <a:off x="988462" y="4766296"/>
                <a:ext cx="218293"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1" name="直角三角形 34"/>
              <p:cNvSpPr>
                <a:spLocks noChangeArrowheads="1"/>
              </p:cNvSpPr>
              <p:nvPr/>
            </p:nvSpPr>
            <p:spPr bwMode="auto">
              <a:xfrm>
                <a:off x="7812359" y="4769874"/>
                <a:ext cx="218457"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2" name="矩形 35"/>
              <p:cNvSpPr>
                <a:spLocks noChangeArrowheads="1"/>
              </p:cNvSpPr>
              <p:nvPr/>
            </p:nvSpPr>
            <p:spPr bwMode="auto">
              <a:xfrm>
                <a:off x="1331639" y="3429000"/>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高中</a:t>
                </a:r>
              </a:p>
            </p:txBody>
          </p:sp>
          <p:sp>
            <p:nvSpPr>
              <p:cNvPr id="76833" name="矩形 36"/>
              <p:cNvSpPr>
                <a:spLocks noChangeArrowheads="1"/>
              </p:cNvSpPr>
              <p:nvPr/>
            </p:nvSpPr>
            <p:spPr bwMode="auto">
              <a:xfrm>
                <a:off x="2509910" y="2759945"/>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大學</a:t>
                </a:r>
              </a:p>
            </p:txBody>
          </p:sp>
          <p:sp>
            <p:nvSpPr>
              <p:cNvPr id="76834" name="矩形 37"/>
              <p:cNvSpPr>
                <a:spLocks noChangeArrowheads="1"/>
              </p:cNvSpPr>
              <p:nvPr/>
            </p:nvSpPr>
            <p:spPr bwMode="auto">
              <a:xfrm>
                <a:off x="7956376" y="4365104"/>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sp>
            <p:nvSpPr>
              <p:cNvPr id="76835" name="矩形 38"/>
              <p:cNvSpPr>
                <a:spLocks noChangeArrowheads="1"/>
              </p:cNvSpPr>
              <p:nvPr/>
            </p:nvSpPr>
            <p:spPr bwMode="auto">
              <a:xfrm>
                <a:off x="6804248" y="3442392"/>
                <a:ext cx="864096" cy="634679"/>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高職</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五專</a:t>
                </a:r>
              </a:p>
            </p:txBody>
          </p:sp>
          <p:sp>
            <p:nvSpPr>
              <p:cNvPr id="76836" name="矩形 39"/>
              <p:cNvSpPr>
                <a:spLocks noChangeArrowheads="1"/>
              </p:cNvSpPr>
              <p:nvPr/>
            </p:nvSpPr>
            <p:spPr bwMode="auto">
              <a:xfrm>
                <a:off x="5652120" y="2773338"/>
                <a:ext cx="864096" cy="655662"/>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大學</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二專</a:t>
                </a:r>
              </a:p>
            </p:txBody>
          </p:sp>
          <p:sp>
            <p:nvSpPr>
              <p:cNvPr id="76837" name="矩形 40"/>
              <p:cNvSpPr>
                <a:spLocks noChangeArrowheads="1"/>
              </p:cNvSpPr>
              <p:nvPr/>
            </p:nvSpPr>
            <p:spPr bwMode="auto">
              <a:xfrm>
                <a:off x="3904889" y="844662"/>
                <a:ext cx="119020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研究所</a:t>
                </a:r>
              </a:p>
            </p:txBody>
          </p:sp>
          <p:grpSp>
            <p:nvGrpSpPr>
              <p:cNvPr id="76838" name="群組 41"/>
              <p:cNvGrpSpPr>
                <a:grpSpLocks/>
              </p:cNvGrpSpPr>
              <p:nvPr/>
            </p:nvGrpSpPr>
            <p:grpSpPr bwMode="auto">
              <a:xfrm rot="-1116729">
                <a:off x="233223" y="487870"/>
                <a:ext cx="8505043" cy="4119887"/>
                <a:chOff x="-1097941" y="1152808"/>
                <a:chExt cx="6198322" cy="4200461"/>
              </a:xfrm>
            </p:grpSpPr>
            <p:sp>
              <p:nvSpPr>
                <p:cNvPr id="93" name="圖案 92"/>
                <p:cNvSpPr/>
                <p:nvPr/>
              </p:nvSpPr>
              <p:spPr>
                <a:xfrm rot="474396">
                  <a:off x="-1097647" y="1150812"/>
                  <a:ext cx="2472068" cy="2286638"/>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4" name="手繪多邊形 93"/>
                <p:cNvSpPr/>
                <p:nvPr/>
              </p:nvSpPr>
              <p:spPr>
                <a:xfrm>
                  <a:off x="-513477" y="1254253"/>
                  <a:ext cx="1645214" cy="650941"/>
                </a:xfrm>
                <a:custGeom>
                  <a:avLst/>
                  <a:gdLst>
                    <a:gd name="connsiteX0" fmla="*/ 0 w 1654048"/>
                    <a:gd name="connsiteY0" fmla="*/ 0 h 650240"/>
                    <a:gd name="connsiteX1" fmla="*/ 1654048 w 1654048"/>
                    <a:gd name="connsiteY1" fmla="*/ 0 h 650240"/>
                    <a:gd name="connsiteX2" fmla="*/ 1654048 w 1654048"/>
                    <a:gd name="connsiteY2" fmla="*/ 650240 h 650240"/>
                    <a:gd name="connsiteX3" fmla="*/ 0 w 1654048"/>
                    <a:gd name="connsiteY3" fmla="*/ 650240 h 650240"/>
                    <a:gd name="connsiteX4" fmla="*/ 0 w 1654048"/>
                    <a:gd name="connsiteY4" fmla="*/ 0 h 65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048" h="650240">
                      <a:moveTo>
                        <a:pt x="0" y="0"/>
                      </a:moveTo>
                      <a:lnTo>
                        <a:pt x="1654048" y="0"/>
                      </a:lnTo>
                      <a:lnTo>
                        <a:pt x="1654048"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45720" rIns="45720" spcCol="1270" anchor="b"/>
                <a:lstStyle/>
                <a:p>
                  <a:pPr algn="ctr" defTabSz="1600200" eaLnBrk="1" hangingPunct="1">
                    <a:lnSpc>
                      <a:spcPct val="90000"/>
                    </a:lnSpc>
                    <a:spcAft>
                      <a:spcPct val="35000"/>
                    </a:spcAft>
                    <a:defRPr/>
                  </a:pPr>
                  <a:endParaRPr lang="zh-TW" altLang="en-US" sz="3600" dirty="0"/>
                </a:p>
              </p:txBody>
            </p:sp>
            <p:sp>
              <p:nvSpPr>
                <p:cNvPr id="95" name="圖案 94"/>
                <p:cNvSpPr/>
                <p:nvPr/>
              </p:nvSpPr>
              <p:spPr>
                <a:xfrm rot="1561976" flipH="1">
                  <a:off x="2627634" y="2861913"/>
                  <a:ext cx="2433841" cy="2430596"/>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sp>
          <p:nvSpPr>
            <p:cNvPr id="65" name="向右箭號 64"/>
            <p:cNvSpPr/>
            <p:nvPr/>
          </p:nvSpPr>
          <p:spPr bwMode="auto">
            <a:xfrm>
              <a:off x="470088" y="6247084"/>
              <a:ext cx="523491" cy="360339"/>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6" name="向右箭號 65"/>
            <p:cNvSpPr/>
            <p:nvPr/>
          </p:nvSpPr>
          <p:spPr bwMode="auto">
            <a:xfrm flipH="1">
              <a:off x="8223083" y="6257840"/>
              <a:ext cx="468480" cy="358546"/>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7" name="弧形 51"/>
            <p:cNvSpPr/>
            <p:nvPr/>
          </p:nvSpPr>
          <p:spPr bwMode="auto">
            <a:xfrm>
              <a:off x="3143388" y="2268714"/>
              <a:ext cx="3734927"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650 w 3734927"/>
                <a:gd name="connsiteY0" fmla="*/ 595457 h 1590035"/>
                <a:gd name="connsiteX1" fmla="*/ 1628533 w 3734927"/>
                <a:gd name="connsiteY1" fmla="*/ 1639 h 1590035"/>
                <a:gd name="connsiteX2" fmla="*/ 3011027 w 3734927"/>
                <a:gd name="connsiteY2" fmla="*/ 742622 h 1590035"/>
                <a:gd name="connsiteX3" fmla="*/ 1685132 w 3734927"/>
                <a:gd name="connsiteY3" fmla="*/ 637705 h 1590035"/>
                <a:gd name="connsiteX4" fmla="*/ 247650 w 3734927"/>
                <a:gd name="connsiteY4" fmla="*/ 595457 h 1590035"/>
                <a:gd name="connsiteX0" fmla="*/ 0 w 3734927"/>
                <a:gd name="connsiteY0" fmla="*/ 1127826 h 1590035"/>
                <a:gd name="connsiteX1" fmla="*/ 1495183 w 3734927"/>
                <a:gd name="connsiteY1" fmla="*/ 12148 h 1590035"/>
                <a:gd name="connsiteX2" fmla="*/ 3102500 w 3734927"/>
                <a:gd name="connsiteY2" fmla="*/ 942269 h 1590035"/>
                <a:gd name="connsiteX3" fmla="*/ 3734927 w 3734927"/>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927" h="1590035" stroke="0" extrusionOk="0">
                  <a:moveTo>
                    <a:pt x="247650" y="595457"/>
                  </a:moveTo>
                  <a:cubicBezTo>
                    <a:pt x="294582" y="230374"/>
                    <a:pt x="1167970" y="-22889"/>
                    <a:pt x="1628533" y="1639"/>
                  </a:cubicBezTo>
                  <a:cubicBezTo>
                    <a:pt x="2089096" y="26167"/>
                    <a:pt x="2934632" y="711039"/>
                    <a:pt x="3011027" y="742622"/>
                  </a:cubicBezTo>
                  <a:lnTo>
                    <a:pt x="1685132" y="637705"/>
                  </a:lnTo>
                  <a:lnTo>
                    <a:pt x="247650" y="595457"/>
                  </a:lnTo>
                  <a:close/>
                </a:path>
                <a:path w="3734927" h="1590035" fill="none">
                  <a:moveTo>
                    <a:pt x="0" y="1127826"/>
                  </a:moveTo>
                  <a:cubicBezTo>
                    <a:pt x="46932" y="762743"/>
                    <a:pt x="730227" y="9589"/>
                    <a:pt x="1495183" y="12148"/>
                  </a:cubicBezTo>
                  <a:cubicBezTo>
                    <a:pt x="2010679" y="-11773"/>
                    <a:pt x="2762547" y="668779"/>
                    <a:pt x="3102500" y="942269"/>
                  </a:cubicBezTo>
                  <a:cubicBezTo>
                    <a:pt x="3432928" y="1268303"/>
                    <a:pt x="3624760" y="1440039"/>
                    <a:pt x="3734927" y="1590035"/>
                  </a:cubicBezTo>
                </a:path>
              </a:pathLst>
            </a:custGeom>
            <a:noFill/>
            <a:ln w="60325" cap="flat" cmpd="sng" algn="ctr">
              <a:gradFill>
                <a:gsLst>
                  <a:gs pos="0">
                    <a:schemeClr val="tx2">
                      <a:lumMod val="40000"/>
                      <a:lumOff val="60000"/>
                    </a:schemeClr>
                  </a:gs>
                  <a:gs pos="50000">
                    <a:schemeClr val="tx2">
                      <a:lumMod val="60000"/>
                      <a:lumOff val="40000"/>
                    </a:schemeClr>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sp>
          <p:nvSpPr>
            <p:cNvPr id="68" name="弧形 51"/>
            <p:cNvSpPr/>
            <p:nvPr/>
          </p:nvSpPr>
          <p:spPr bwMode="auto">
            <a:xfrm flipH="1">
              <a:off x="2268538" y="2276872"/>
              <a:ext cx="3665860"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293 w 3734570"/>
                <a:gd name="connsiteY0" fmla="*/ 595457 h 1590035"/>
                <a:gd name="connsiteX1" fmla="*/ 1628176 w 3734570"/>
                <a:gd name="connsiteY1" fmla="*/ 1639 h 1590035"/>
                <a:gd name="connsiteX2" fmla="*/ 3010670 w 3734570"/>
                <a:gd name="connsiteY2" fmla="*/ 742622 h 1590035"/>
                <a:gd name="connsiteX3" fmla="*/ 1684775 w 3734570"/>
                <a:gd name="connsiteY3" fmla="*/ 637705 h 1590035"/>
                <a:gd name="connsiteX4" fmla="*/ 247293 w 3734570"/>
                <a:gd name="connsiteY4" fmla="*/ 595457 h 1590035"/>
                <a:gd name="connsiteX0" fmla="*/ 0 w 3734570"/>
                <a:gd name="connsiteY0" fmla="*/ 1085791 h 1590035"/>
                <a:gd name="connsiteX1" fmla="*/ 1494826 w 3734570"/>
                <a:gd name="connsiteY1" fmla="*/ 12148 h 1590035"/>
                <a:gd name="connsiteX2" fmla="*/ 3102143 w 3734570"/>
                <a:gd name="connsiteY2" fmla="*/ 942269 h 1590035"/>
                <a:gd name="connsiteX3" fmla="*/ 3734570 w 3734570"/>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570" h="1590035" stroke="0" extrusionOk="0">
                  <a:moveTo>
                    <a:pt x="247293" y="595457"/>
                  </a:moveTo>
                  <a:cubicBezTo>
                    <a:pt x="294225" y="230374"/>
                    <a:pt x="1167613" y="-22889"/>
                    <a:pt x="1628176" y="1639"/>
                  </a:cubicBezTo>
                  <a:cubicBezTo>
                    <a:pt x="2088739" y="26167"/>
                    <a:pt x="2934275" y="711039"/>
                    <a:pt x="3010670" y="742622"/>
                  </a:cubicBezTo>
                  <a:lnTo>
                    <a:pt x="1684775" y="637705"/>
                  </a:lnTo>
                  <a:lnTo>
                    <a:pt x="247293" y="595457"/>
                  </a:lnTo>
                  <a:close/>
                </a:path>
                <a:path w="3734570" h="1590035" fill="none">
                  <a:moveTo>
                    <a:pt x="0" y="1085791"/>
                  </a:moveTo>
                  <a:cubicBezTo>
                    <a:pt x="46932" y="720708"/>
                    <a:pt x="729870" y="9589"/>
                    <a:pt x="1494826" y="12148"/>
                  </a:cubicBezTo>
                  <a:cubicBezTo>
                    <a:pt x="2010322" y="-11773"/>
                    <a:pt x="2762190" y="668779"/>
                    <a:pt x="3102143" y="942269"/>
                  </a:cubicBezTo>
                  <a:cubicBezTo>
                    <a:pt x="3432571" y="1268303"/>
                    <a:pt x="3624403" y="1440039"/>
                    <a:pt x="3734570" y="1590035"/>
                  </a:cubicBezTo>
                </a:path>
              </a:pathLst>
            </a:custGeom>
            <a:noFill/>
            <a:ln w="60325" cap="flat" cmpd="sng" algn="ctr">
              <a:gradFill>
                <a:gsLst>
                  <a:gs pos="0">
                    <a:srgbClr val="FFC000"/>
                  </a:gs>
                  <a:gs pos="50000">
                    <a:srgbClr val="FFC000"/>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機械群</a:t>
            </a: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dirty="0"/>
                <a:t>普通大學 </a:t>
              </a:r>
              <a:r>
                <a:rPr kumimoji="0" lang="en-US" altLang="zh-TW" sz="1400" dirty="0"/>
                <a:t>/</a:t>
              </a:r>
              <a:r>
                <a:rPr kumimoji="0" lang="zh-TW" altLang="en-US" sz="1400" dirty="0"/>
                <a:t> 四技二專</a:t>
              </a:r>
              <a:endParaRPr kumimoji="0" lang="en-US" altLang="zh-TW" sz="1400" dirty="0"/>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a:latin typeface="Candara" pitchFamily="34" charset="0"/>
                    <a:ea typeface="標楷體" pitchFamily="65" charset="-120"/>
                  </a:rPr>
                  <a:t>就業</a:t>
                </a:r>
                <a:endParaRPr kumimoji="0" lang="en-US" altLang="zh-TW" sz="1600">
                  <a:latin typeface="Candara" pitchFamily="34" charset="0"/>
                  <a:ea typeface="標楷體" pitchFamily="65" charset="-120"/>
                </a:endParaRPr>
              </a:p>
              <a:p>
                <a:pPr algn="ctr" eaLnBrk="1" hangingPunct="1"/>
                <a:r>
                  <a:rPr kumimoji="0" lang="zh-TW" altLang="en-US" sz="1600">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extLst>
              <p:ext uri="{D42A27DB-BD31-4B8C-83A1-F6EECF244321}">
                <p14:modId xmlns:p14="http://schemas.microsoft.com/office/powerpoint/2010/main" val="3183535524"/>
              </p:ext>
            </p:extLst>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繼續攻讀研究所：以進入</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科技校院研究所</a:t>
                      </a:r>
                      <a:r>
                        <a:rPr kumimoji="0" lang="zh-TW" altLang="en-US" sz="2400" b="0" i="0" u="none" strike="noStrike" cap="none" normalizeH="0" baseline="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較強的</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所學和</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標題 1"/>
          <p:cNvSpPr>
            <a:spLocks noGrp="1"/>
          </p:cNvSpPr>
          <p:nvPr>
            <p:ph type="title" idx="4294967295"/>
          </p:nvPr>
        </p:nvSpPr>
        <p:spPr>
          <a:xfrm>
            <a:off x="1524000" y="583701"/>
            <a:ext cx="9396536" cy="1143000"/>
          </a:xfrm>
        </p:spPr>
        <p:txBody>
          <a:bodyPr/>
          <a:lstStyle/>
          <a:p>
            <a:r>
              <a:rPr lang="zh-TW" altLang="en-US" sz="4800" dirty="0">
                <a:latin typeface="標楷體" pitchFamily="65" charset="-120"/>
                <a:ea typeface="標楷體" pitchFamily="65" charset="-120"/>
              </a:rPr>
              <a:t>桃連區</a:t>
            </a:r>
            <a:r>
              <a:rPr lang="zh-TW" altLang="en-US" sz="4800" dirty="0">
                <a:solidFill>
                  <a:srgbClr val="FF0000"/>
                </a:solidFill>
                <a:latin typeface="標楷體" pitchFamily="65" charset="-120"/>
                <a:ea typeface="標楷體" pitchFamily="65" charset="-120"/>
              </a:rPr>
              <a:t>機械群</a:t>
            </a:r>
            <a:r>
              <a:rPr lang="en-US" altLang="zh-TW" sz="4800" dirty="0">
                <a:latin typeface="標楷體" pitchFamily="65" charset="-120"/>
                <a:ea typeface="標楷體" pitchFamily="65" charset="-120"/>
              </a:rPr>
              <a:t>113</a:t>
            </a:r>
            <a:r>
              <a:rPr lang="zh-TW" altLang="en-US" sz="4800" dirty="0">
                <a:latin typeface="標楷體" pitchFamily="65" charset="-120"/>
                <a:ea typeface="標楷體" pitchFamily="65" charset="-120"/>
              </a:rPr>
              <a:t>學年度招生科別</a:t>
            </a:r>
          </a:p>
        </p:txBody>
      </p:sp>
      <p:sp>
        <p:nvSpPr>
          <p:cNvPr id="22" name="內容版面配置區 18"/>
          <p:cNvSpPr>
            <a:spLocks noGrp="1"/>
          </p:cNvSpPr>
          <p:nvPr>
            <p:ph idx="4294967295"/>
          </p:nvPr>
        </p:nvSpPr>
        <p:spPr>
          <a:xfrm>
            <a:off x="1415480" y="1656556"/>
            <a:ext cx="8424862" cy="619125"/>
          </a:xfrm>
        </p:spPr>
        <p:txBody>
          <a:bodyPr>
            <a:normAutofit lnSpcReduction="10000"/>
          </a:bodyPr>
          <a:lstStyle/>
          <a:p>
            <a:pPr marL="273050" indent="-273050">
              <a:defRPr/>
            </a:pPr>
            <a:r>
              <a:rPr lang="en-US" altLang="zh-TW" sz="3600" dirty="0">
                <a:latin typeface="標楷體" pitchFamily="65" charset="-120"/>
                <a:ea typeface="標楷體" pitchFamily="65" charset="-120"/>
              </a:rPr>
              <a:t>6</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8</a:t>
            </a:r>
            <a:r>
              <a:rPr lang="zh-TW" altLang="en-US" sz="3600" dirty="0">
                <a:latin typeface="標楷體" pitchFamily="65" charset="-120"/>
                <a:ea typeface="標楷體" pitchFamily="65" charset="-120"/>
              </a:rPr>
              <a:t>科</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tx1"/>
                </a:solidFill>
              </a:rPr>
              <a:t>機械群</a:t>
            </a:r>
          </a:p>
        </p:txBody>
      </p:sp>
      <p:sp>
        <p:nvSpPr>
          <p:cNvPr id="5" name="六邊形 4"/>
          <p:cNvSpPr/>
          <p:nvPr/>
        </p:nvSpPr>
        <p:spPr>
          <a:xfrm>
            <a:off x="3359150" y="36449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動力機械群</a:t>
            </a:r>
          </a:p>
        </p:txBody>
      </p:sp>
      <p:sp>
        <p:nvSpPr>
          <p:cNvPr id="6" name="六邊形 5"/>
          <p:cNvSpPr/>
          <p:nvPr/>
        </p:nvSpPr>
        <p:spPr>
          <a:xfrm>
            <a:off x="4583113" y="29972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電機電子群</a:t>
            </a:r>
          </a:p>
        </p:txBody>
      </p:sp>
      <p:sp>
        <p:nvSpPr>
          <p:cNvPr id="7" name="六邊形 6"/>
          <p:cNvSpPr/>
          <p:nvPr/>
        </p:nvSpPr>
        <p:spPr>
          <a:xfrm>
            <a:off x="4583113" y="42926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土木與建築群</a:t>
            </a:r>
          </a:p>
        </p:txBody>
      </p:sp>
      <p:sp>
        <p:nvSpPr>
          <p:cNvPr id="8" name="六邊形 7"/>
          <p:cNvSpPr/>
          <p:nvPr/>
        </p:nvSpPr>
        <p:spPr>
          <a:xfrm>
            <a:off x="5808663"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化工群</a:t>
            </a:r>
          </a:p>
        </p:txBody>
      </p:sp>
      <p:sp>
        <p:nvSpPr>
          <p:cNvPr id="9" name="六邊形 8"/>
          <p:cNvSpPr/>
          <p:nvPr/>
        </p:nvSpPr>
        <p:spPr>
          <a:xfrm>
            <a:off x="7032626" y="29972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外語群</a:t>
            </a:r>
          </a:p>
        </p:txBody>
      </p:sp>
      <p:sp>
        <p:nvSpPr>
          <p:cNvPr id="10" name="六邊形 9"/>
          <p:cNvSpPr/>
          <p:nvPr/>
        </p:nvSpPr>
        <p:spPr>
          <a:xfrm>
            <a:off x="5808663"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餐旅群</a:t>
            </a:r>
          </a:p>
        </p:txBody>
      </p:sp>
      <p:sp>
        <p:nvSpPr>
          <p:cNvPr id="11" name="六邊形 10"/>
          <p:cNvSpPr/>
          <p:nvPr/>
        </p:nvSpPr>
        <p:spPr>
          <a:xfrm>
            <a:off x="5808663"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海事群</a:t>
            </a:r>
          </a:p>
        </p:txBody>
      </p:sp>
      <p:sp>
        <p:nvSpPr>
          <p:cNvPr id="12" name="六邊形 11"/>
          <p:cNvSpPr/>
          <p:nvPr/>
        </p:nvSpPr>
        <p:spPr>
          <a:xfrm>
            <a:off x="7032626" y="42926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農業群</a:t>
            </a:r>
          </a:p>
        </p:txBody>
      </p:sp>
      <p:sp>
        <p:nvSpPr>
          <p:cNvPr id="13" name="六邊形 12"/>
          <p:cNvSpPr/>
          <p:nvPr/>
        </p:nvSpPr>
        <p:spPr>
          <a:xfrm>
            <a:off x="8256588"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家政群</a:t>
            </a:r>
          </a:p>
        </p:txBody>
      </p:sp>
      <p:sp>
        <p:nvSpPr>
          <p:cNvPr id="14" name="六邊形 13"/>
          <p:cNvSpPr/>
          <p:nvPr/>
        </p:nvSpPr>
        <p:spPr>
          <a:xfrm>
            <a:off x="8256588"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食品群</a:t>
            </a:r>
          </a:p>
        </p:txBody>
      </p:sp>
      <p:sp>
        <p:nvSpPr>
          <p:cNvPr id="15" name="六邊形 14"/>
          <p:cNvSpPr/>
          <p:nvPr/>
        </p:nvSpPr>
        <p:spPr>
          <a:xfrm>
            <a:off x="8256588"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商業與管理群</a:t>
            </a:r>
          </a:p>
        </p:txBody>
      </p:sp>
      <p:sp>
        <p:nvSpPr>
          <p:cNvPr id="16" name="六邊形 15"/>
          <p:cNvSpPr/>
          <p:nvPr/>
        </p:nvSpPr>
        <p:spPr>
          <a:xfrm>
            <a:off x="2135188" y="29972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設計群</a:t>
            </a:r>
          </a:p>
        </p:txBody>
      </p:sp>
      <p:sp>
        <p:nvSpPr>
          <p:cNvPr id="17" name="六邊形 16"/>
          <p:cNvSpPr/>
          <p:nvPr/>
        </p:nvSpPr>
        <p:spPr>
          <a:xfrm>
            <a:off x="3359150" y="4941888"/>
            <a:ext cx="1441450"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水產群</a:t>
            </a:r>
          </a:p>
        </p:txBody>
      </p:sp>
      <p:sp>
        <p:nvSpPr>
          <p:cNvPr id="18" name="六邊形 17"/>
          <p:cNvSpPr/>
          <p:nvPr/>
        </p:nvSpPr>
        <p:spPr>
          <a:xfrm>
            <a:off x="2135188" y="42926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藝術群</a:t>
            </a:r>
          </a:p>
        </p:txBody>
      </p:sp>
      <p:sp>
        <p:nvSpPr>
          <p:cNvPr id="21" name="圓角矩形 20"/>
          <p:cNvSpPr/>
          <p:nvPr/>
        </p:nvSpPr>
        <p:spPr>
          <a:xfrm>
            <a:off x="5519738" y="1993895"/>
            <a:ext cx="1784350"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學校</a:t>
            </a:r>
          </a:p>
        </p:txBody>
      </p:sp>
      <p:sp>
        <p:nvSpPr>
          <p:cNvPr id="23" name="圓角矩形 22"/>
          <p:cNvSpPr/>
          <p:nvPr/>
        </p:nvSpPr>
        <p:spPr>
          <a:xfrm>
            <a:off x="7304088" y="1989139"/>
            <a:ext cx="1763712"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科別</a:t>
            </a:r>
          </a:p>
        </p:txBody>
      </p:sp>
      <p:sp>
        <p:nvSpPr>
          <p:cNvPr id="24" name="圓角矩形 23"/>
          <p:cNvSpPr/>
          <p:nvPr/>
        </p:nvSpPr>
        <p:spPr>
          <a:xfrm>
            <a:off x="5519738" y="2492375"/>
            <a:ext cx="1784350" cy="12969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kumimoji="0" lang="zh-TW" altLang="en-US" sz="1800" dirty="0">
                <a:solidFill>
                  <a:schemeClr val="tx1"/>
                </a:solidFill>
                <a:latin typeface="Candara" pitchFamily="34" charset="0"/>
                <a:ea typeface="標楷體" pitchFamily="65" charset="-120"/>
              </a:rPr>
              <a:t>國立台北科大附屬桃園農工</a:t>
            </a:r>
          </a:p>
        </p:txBody>
      </p:sp>
      <p:sp>
        <p:nvSpPr>
          <p:cNvPr id="25" name="圓角矩形 24"/>
          <p:cNvSpPr/>
          <p:nvPr/>
        </p:nvSpPr>
        <p:spPr>
          <a:xfrm>
            <a:off x="7304088" y="2492375"/>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26" name="圓角矩形 25"/>
          <p:cNvSpPr/>
          <p:nvPr/>
        </p:nvSpPr>
        <p:spPr>
          <a:xfrm>
            <a:off x="7304088" y="2924175"/>
            <a:ext cx="1763712" cy="4333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模具科</a:t>
            </a:r>
          </a:p>
        </p:txBody>
      </p:sp>
      <p:sp>
        <p:nvSpPr>
          <p:cNvPr id="27" name="圓角矩形 26"/>
          <p:cNvSpPr/>
          <p:nvPr/>
        </p:nvSpPr>
        <p:spPr>
          <a:xfrm>
            <a:off x="7304088" y="33575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生物機電科</a:t>
            </a:r>
          </a:p>
        </p:txBody>
      </p:sp>
      <p:sp>
        <p:nvSpPr>
          <p:cNvPr id="28" name="圓角矩形 27"/>
          <p:cNvSpPr/>
          <p:nvPr/>
        </p:nvSpPr>
        <p:spPr>
          <a:xfrm>
            <a:off x="5519738" y="37893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國立龍潭農工</a:t>
            </a:r>
          </a:p>
        </p:txBody>
      </p:sp>
      <p:sp>
        <p:nvSpPr>
          <p:cNvPr id="31" name="圓角矩形 30"/>
          <p:cNvSpPr/>
          <p:nvPr/>
        </p:nvSpPr>
        <p:spPr>
          <a:xfrm>
            <a:off x="7304088" y="37893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2" name="圓角矩形 27"/>
          <p:cNvSpPr/>
          <p:nvPr/>
        </p:nvSpPr>
        <p:spPr>
          <a:xfrm>
            <a:off x="5519738" y="42211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3" name="圓角矩形 30"/>
          <p:cNvSpPr/>
          <p:nvPr/>
        </p:nvSpPr>
        <p:spPr>
          <a:xfrm>
            <a:off x="7304088" y="42211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4" name="圓角矩形 27"/>
          <p:cNvSpPr/>
          <p:nvPr/>
        </p:nvSpPr>
        <p:spPr>
          <a:xfrm>
            <a:off x="5519738" y="46529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私立光啓高中</a:t>
            </a:r>
          </a:p>
        </p:txBody>
      </p:sp>
      <p:sp>
        <p:nvSpPr>
          <p:cNvPr id="35" name="圓角矩形 30"/>
          <p:cNvSpPr/>
          <p:nvPr/>
        </p:nvSpPr>
        <p:spPr>
          <a:xfrm>
            <a:off x="7304088" y="46529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6" name="圓角矩形 27"/>
          <p:cNvSpPr/>
          <p:nvPr/>
        </p:nvSpPr>
        <p:spPr>
          <a:xfrm>
            <a:off x="5519738" y="50847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私立六和高中</a:t>
            </a:r>
          </a:p>
        </p:txBody>
      </p:sp>
      <p:sp>
        <p:nvSpPr>
          <p:cNvPr id="37" name="圓角矩形 30"/>
          <p:cNvSpPr/>
          <p:nvPr/>
        </p:nvSpPr>
        <p:spPr>
          <a:xfrm>
            <a:off x="7304088" y="50847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機電科</a:t>
            </a:r>
          </a:p>
        </p:txBody>
      </p:sp>
      <p:sp>
        <p:nvSpPr>
          <p:cNvPr id="38" name="圓角矩形 27"/>
          <p:cNvSpPr/>
          <p:nvPr/>
        </p:nvSpPr>
        <p:spPr>
          <a:xfrm>
            <a:off x="5524496" y="4214819"/>
            <a:ext cx="1784350"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私立新興高中</a:t>
            </a:r>
          </a:p>
        </p:txBody>
      </p:sp>
      <p:sp>
        <p:nvSpPr>
          <p:cNvPr id="39" name="圓角矩形 30"/>
          <p:cNvSpPr/>
          <p:nvPr/>
        </p:nvSpPr>
        <p:spPr>
          <a:xfrm>
            <a:off x="7310446" y="4214819"/>
            <a:ext cx="1763712"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40" name="圓角矩形 27"/>
          <p:cNvSpPr/>
          <p:nvPr/>
        </p:nvSpPr>
        <p:spPr>
          <a:xfrm>
            <a:off x="5519738" y="5533232"/>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私立成功工商</a:t>
            </a:r>
          </a:p>
        </p:txBody>
      </p:sp>
      <p:sp>
        <p:nvSpPr>
          <p:cNvPr id="41" name="圓角矩形 40"/>
          <p:cNvSpPr/>
          <p:nvPr/>
        </p:nvSpPr>
        <p:spPr>
          <a:xfrm>
            <a:off x="7319169" y="5533232"/>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2"/>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14836024"/>
              </p:ext>
            </p:extLst>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607734701"/>
              </p:ext>
            </p:extLst>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2"/>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3"/>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2023/12/15</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54</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2"/>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3"/>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4"/>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2023/12/15</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55</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2"/>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3"/>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11" name="圖片 10">
            <a:extLst>
              <a:ext uri="{FF2B5EF4-FFF2-40B4-BE49-F238E27FC236}">
                <a16:creationId xmlns:a16="http://schemas.microsoft.com/office/drawing/2014/main" id="{3D16A16F-4255-41CD-98D9-72C056F17F6F}"/>
              </a:ext>
            </a:extLst>
          </p:cNvPr>
          <p:cNvPicPr>
            <a:picLocks noChangeAspect="1"/>
          </p:cNvPicPr>
          <p:nvPr/>
        </p:nvPicPr>
        <p:blipFill>
          <a:blip r:embed="rId5"/>
          <a:stretch>
            <a:fillRect/>
          </a:stretch>
        </p:blipFill>
        <p:spPr>
          <a:xfrm>
            <a:off x="2773568" y="1732520"/>
            <a:ext cx="3558191" cy="49778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351584" y="2348881"/>
            <a:ext cx="77724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59</a:t>
            </a:fld>
            <a:endParaRPr kumimoji="0" lang="en-US" altLang="zh-TW" sz="1200">
              <a:solidFill>
                <a:srgbClr val="0C3226"/>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3353714567"/>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19</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1184537039"/>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4180081233"/>
              </p:ext>
            </p:extLst>
          </p:nvPr>
        </p:nvGraphicFramePr>
        <p:xfrm>
          <a:off x="1631504" y="1255713"/>
          <a:ext cx="9121730" cy="5256584"/>
        </p:xfrm>
        <a:graphic>
          <a:graphicData uri="http://schemas.openxmlformats.org/drawingml/2006/table">
            <a:tbl>
              <a:tblPr firstRow="1" bandRow="1">
                <a:tableStyleId>{3C2FFA5D-87B4-456A-9821-1D502468CF0F}</a:tableStyleId>
              </a:tblPr>
              <a:tblGrid>
                <a:gridCol w="2628538">
                  <a:extLst>
                    <a:ext uri="{9D8B030D-6E8A-4147-A177-3AD203B41FA5}">
                      <a16:colId xmlns:a16="http://schemas.microsoft.com/office/drawing/2014/main" val="20000"/>
                    </a:ext>
                  </a:extLst>
                </a:gridCol>
                <a:gridCol w="2268706">
                  <a:extLst>
                    <a:ext uri="{9D8B030D-6E8A-4147-A177-3AD203B41FA5}">
                      <a16:colId xmlns:a16="http://schemas.microsoft.com/office/drawing/2014/main" val="20001"/>
                    </a:ext>
                  </a:extLst>
                </a:gridCol>
                <a:gridCol w="4224486">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idx="4294967295"/>
          </p:nvPr>
        </p:nvSpPr>
        <p:spPr>
          <a:xfrm>
            <a:off x="2135560" y="2132856"/>
            <a:ext cx="8229600" cy="2304901"/>
          </a:xfrm>
        </p:spPr>
        <p:txBody>
          <a:bodyPr/>
          <a:lstStyle/>
          <a:p>
            <a:pPr eaLnBrk="1" hangingPunct="1"/>
            <a:r>
              <a:rPr lang="zh-TW" altLang="en-US" sz="6000" dirty="0">
                <a:latin typeface="微軟正黑體" pitchFamily="34" charset="-120"/>
                <a:ea typeface="標楷體" pitchFamily="65" charset="-120"/>
              </a:rPr>
              <a:t>數學科非選擇題</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數學非選擇題評量的能力</a:t>
            </a:r>
          </a:p>
        </p:txBody>
      </p:sp>
      <p:sp>
        <p:nvSpPr>
          <p:cNvPr id="106499" name="內容版面配置區 2"/>
          <p:cNvSpPr>
            <a:spLocks noGrp="1"/>
          </p:cNvSpPr>
          <p:nvPr>
            <p:ph idx="4294967295"/>
          </p:nvPr>
        </p:nvSpPr>
        <p:spPr>
          <a:xfrm>
            <a:off x="263352" y="1268760"/>
            <a:ext cx="11809312" cy="4781550"/>
          </a:xfrm>
        </p:spPr>
        <p:txBody>
          <a:bodyPr/>
          <a:lstStyle/>
          <a:p>
            <a:pPr eaLnBrk="1" hangingPunct="1">
              <a:buFont typeface="Wingdings" pitchFamily="2" charset="2"/>
              <a:buChar char="u"/>
            </a:pPr>
            <a:r>
              <a:rPr lang="zh-TW" altLang="zh-TW" sz="4200" dirty="0">
                <a:latin typeface="標楷體" pitchFamily="65" charset="-120"/>
                <a:ea typeface="標楷體" pitchFamily="65" charset="-120"/>
              </a:rPr>
              <a:t>評量學生</a:t>
            </a:r>
            <a:r>
              <a:rPr lang="zh-TW" altLang="zh-TW" sz="4200" dirty="0">
                <a:solidFill>
                  <a:srgbClr val="0000FF"/>
                </a:solidFill>
                <a:latin typeface="標楷體" pitchFamily="65" charset="-120"/>
                <a:ea typeface="標楷體" pitchFamily="65" charset="-120"/>
              </a:rPr>
              <a:t>運用數學知識解題</a:t>
            </a:r>
            <a:r>
              <a:rPr lang="zh-TW" altLang="zh-TW" sz="4200" dirty="0">
                <a:latin typeface="標楷體" pitchFamily="65" charset="-120"/>
                <a:ea typeface="標楷體" pitchFamily="65" charset="-120"/>
              </a:rPr>
              <a:t>，並</a:t>
            </a:r>
            <a:r>
              <a:rPr lang="zh-TW" altLang="zh-TW" sz="4200" dirty="0">
                <a:solidFill>
                  <a:srgbClr val="0000FF"/>
                </a:solidFill>
                <a:latin typeface="標楷體" pitchFamily="65" charset="-120"/>
                <a:ea typeface="標楷體" pitchFamily="65" charset="-120"/>
              </a:rPr>
              <a:t>表達其解題思維過程與說明理由的能力</a:t>
            </a:r>
            <a:r>
              <a:rPr lang="zh-TW" altLang="zh-TW"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Wingdings" pitchFamily="2" charset="2"/>
              <a:buChar char="u"/>
            </a:pPr>
            <a:r>
              <a:rPr lang="zh-TW" altLang="zh-TW" sz="4200" dirty="0">
                <a:latin typeface="標楷體" pitchFamily="65" charset="-120"/>
                <a:ea typeface="標楷體" pitchFamily="65" charset="-120"/>
              </a:rPr>
              <a:t>評分規準</a:t>
            </a:r>
            <a:r>
              <a:rPr lang="zh-TW" altLang="en-US"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Arial" pitchFamily="34" charset="0"/>
              <a:buNone/>
            </a:pPr>
            <a:r>
              <a:rPr lang="zh-TW" altLang="en-US" sz="4200" dirty="0">
                <a:latin typeface="標楷體" pitchFamily="65" charset="-120"/>
                <a:ea typeface="標楷體" pitchFamily="65" charset="-120"/>
              </a:rPr>
              <a:t>   </a:t>
            </a:r>
            <a:r>
              <a:rPr lang="zh-TW" altLang="en-US" sz="3600" dirty="0">
                <a:latin typeface="標楷體" pitchFamily="65" charset="-120"/>
                <a:ea typeface="標楷體" pitchFamily="65" charset="-120"/>
              </a:rPr>
              <a:t>評閱</a:t>
            </a:r>
            <a:r>
              <a:rPr lang="zh-TW" altLang="zh-TW" sz="3600" dirty="0">
                <a:latin typeface="標楷體" pitchFamily="65" charset="-120"/>
                <a:ea typeface="標楷體" pitchFamily="65" charset="-120"/>
              </a:rPr>
              <a:t>學生解題過程中擬定「</a:t>
            </a:r>
            <a:r>
              <a:rPr lang="zh-TW" altLang="zh-TW" sz="3600" dirty="0">
                <a:solidFill>
                  <a:srgbClr val="0000FF"/>
                </a:solidFill>
                <a:latin typeface="標楷體" pitchFamily="65" charset="-120"/>
                <a:ea typeface="標楷體" pitchFamily="65" charset="-120"/>
              </a:rPr>
              <a:t>策略</a:t>
            </a:r>
            <a:r>
              <a:rPr lang="zh-TW" altLang="zh-TW" sz="3600" dirty="0">
                <a:latin typeface="標楷體" pitchFamily="65" charset="-120"/>
                <a:ea typeface="標楷體" pitchFamily="65" charset="-120"/>
              </a:rPr>
              <a:t>」的適切性，及過程「</a:t>
            </a:r>
            <a:r>
              <a:rPr lang="zh-TW" altLang="zh-TW" sz="3600" dirty="0">
                <a:solidFill>
                  <a:srgbClr val="0000FF"/>
                </a:solidFill>
                <a:latin typeface="標楷體" pitchFamily="65" charset="-120"/>
                <a:ea typeface="標楷體" pitchFamily="65" charset="-120"/>
              </a:rPr>
              <a:t>表達</a:t>
            </a:r>
            <a:r>
              <a:rPr lang="zh-TW" altLang="zh-TW" sz="3600" dirty="0">
                <a:latin typeface="標楷體" pitchFamily="65" charset="-120"/>
                <a:ea typeface="標楷體" pitchFamily="65" charset="-120"/>
              </a:rPr>
              <a:t>」的合理、完整性。</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策略</a:t>
            </a:r>
            <a:r>
              <a:rPr lang="zh-TW" altLang="en-US" sz="3600" dirty="0">
                <a:latin typeface="標楷體" pitchFamily="65" charset="-120"/>
                <a:ea typeface="標楷體" pitchFamily="65" charset="-120"/>
              </a:rPr>
              <a:t>」是指學生察覺題目條件要素，將題目轉化成數學問題並擬定解題方法。</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表達</a:t>
            </a:r>
            <a:r>
              <a:rPr lang="zh-TW" altLang="en-US" sz="3600" dirty="0">
                <a:latin typeface="標楷體" pitchFamily="65" charset="-120"/>
                <a:ea typeface="標楷體" pitchFamily="65" charset="-120"/>
              </a:rPr>
              <a:t>」是指解題過程的呈現與步驟間合理性的說明。</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評分規準</a:t>
            </a:r>
          </a:p>
        </p:txBody>
      </p:sp>
      <p:graphicFrame>
        <p:nvGraphicFramePr>
          <p:cNvPr id="548867" name="Group 3"/>
          <p:cNvGraphicFramePr>
            <a:graphicFrameLocks noGrp="1"/>
          </p:cNvGraphicFramePr>
          <p:nvPr>
            <p:ph idx="4294967295"/>
            <p:extLst>
              <p:ext uri="{D42A27DB-BD31-4B8C-83A1-F6EECF244321}">
                <p14:modId xmlns:p14="http://schemas.microsoft.com/office/powerpoint/2010/main" val="3503567992"/>
              </p:ext>
            </p:extLst>
          </p:nvPr>
        </p:nvGraphicFramePr>
        <p:xfrm>
          <a:off x="407368" y="1628800"/>
          <a:ext cx="11449271" cy="4937672"/>
        </p:xfrm>
        <a:graphic>
          <a:graphicData uri="http://schemas.openxmlformats.org/drawingml/2006/table">
            <a:tbl>
              <a:tblPr/>
              <a:tblGrid>
                <a:gridCol w="1165921">
                  <a:extLst>
                    <a:ext uri="{9D8B030D-6E8A-4147-A177-3AD203B41FA5}">
                      <a16:colId xmlns:a16="http://schemas.microsoft.com/office/drawing/2014/main" val="20000"/>
                    </a:ext>
                  </a:extLst>
                </a:gridCol>
                <a:gridCol w="10283350">
                  <a:extLst>
                    <a:ext uri="{9D8B030D-6E8A-4147-A177-3AD203B41FA5}">
                      <a16:colId xmlns:a16="http://schemas.microsoft.com/office/drawing/2014/main" val="20001"/>
                    </a:ext>
                  </a:extLst>
                </a:gridCol>
              </a:tblGrid>
              <a:tr h="652844">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分數</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評分規準</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0"/>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a:t>
                      </a:r>
                      <a:endPar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策略適切，表達合理、完整。</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2</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策略適切，表達雖合理，大致完整，但出現計算錯誤。</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策略適切，表達合理，大致完整，但沒有顯示部分步驟間的合理性。</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策略適切，表達雖大致合理，但出現錯誤的引用。</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策略方向正確，但缺乏嚴謹性，不足以解決題目問題。</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策略方向正確，但未能完全將題目轉化成數學問題。</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策略模糊不清；解題過程空白或與題目無關。</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2"/>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3"/>
          <a:srcRect/>
          <a:stretch>
            <a:fillRect/>
          </a:stretch>
        </p:blipFill>
        <p:spPr bwMode="auto">
          <a:xfrm>
            <a:off x="6502400" y="2268138"/>
            <a:ext cx="4274120" cy="4375552"/>
          </a:xfrm>
          <a:prstGeom prst="rect">
            <a:avLst/>
          </a:prstGeom>
          <a:noFill/>
          <a:ln w="9525">
            <a:solidFill>
              <a:schemeClr val="tx1"/>
            </a:solid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2"/>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3"/>
          <a:srcRect/>
          <a:stretch>
            <a:fillRect/>
          </a:stretch>
        </p:blipFill>
        <p:spPr bwMode="auto">
          <a:xfrm>
            <a:off x="6283326" y="2253121"/>
            <a:ext cx="4853234" cy="4390567"/>
          </a:xfrm>
          <a:prstGeom prst="rect">
            <a:avLst/>
          </a:prstGeom>
          <a:noFill/>
          <a:ln w="9525">
            <a:solidFill>
              <a:schemeClr val="tx1"/>
            </a:solid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2"/>
          <a:srcRect/>
          <a:stretch>
            <a:fillRect/>
          </a:stretch>
        </p:blipFill>
        <p:spPr bwMode="auto">
          <a:xfrm>
            <a:off x="1631504" y="1244599"/>
            <a:ext cx="5188396" cy="5293477"/>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2"/>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3"/>
          <a:srcRect/>
          <a:stretch>
            <a:fillRect/>
          </a:stretch>
        </p:blipFill>
        <p:spPr bwMode="auto">
          <a:xfrm>
            <a:off x="6491289" y="2357439"/>
            <a:ext cx="3819525" cy="4143375"/>
          </a:xfrm>
          <a:prstGeom prst="rect">
            <a:avLst/>
          </a:prstGeom>
          <a:noFill/>
          <a:ln w="9525">
            <a:solidFill>
              <a:schemeClr val="tx1"/>
            </a:solid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F47AD18-E8BF-4638-93FE-DD7E6510E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56" y="476672"/>
            <a:ext cx="9865095" cy="6305550"/>
          </a:xfrm>
          <a:prstGeom prst="rect">
            <a:avLst/>
          </a:prstGeom>
        </p:spPr>
      </p:pic>
    </p:spTree>
    <p:custDataLst>
      <p:tags r:id="rId1"/>
    </p:custDataLst>
    <p:extLst>
      <p:ext uri="{BB962C8B-B14F-4D97-AF65-F5344CB8AC3E}">
        <p14:creationId xmlns:p14="http://schemas.microsoft.com/office/powerpoint/2010/main" val="2391060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3071557-FBAA-4BA9-ABEF-59F469A5E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464" y="548680"/>
            <a:ext cx="9649072" cy="6038850"/>
          </a:xfrm>
          <a:prstGeom prst="rect">
            <a:avLst/>
          </a:prstGeom>
        </p:spPr>
      </p:pic>
    </p:spTree>
    <p:custDataLst>
      <p:tags r:id="rId1"/>
    </p:custDataLst>
    <p:extLst>
      <p:ext uri="{BB962C8B-B14F-4D97-AF65-F5344CB8AC3E}">
        <p14:creationId xmlns:p14="http://schemas.microsoft.com/office/powerpoint/2010/main" val="7154640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EC8AC38-CE9B-4BC0-969B-309184E2896B}"/>
              </a:ext>
            </a:extLst>
          </p:cNvPr>
          <p:cNvPicPr>
            <a:picLocks noChangeAspect="1"/>
          </p:cNvPicPr>
          <p:nvPr/>
        </p:nvPicPr>
        <p:blipFill>
          <a:blip r:embed="rId3"/>
          <a:stretch>
            <a:fillRect/>
          </a:stretch>
        </p:blipFill>
        <p:spPr>
          <a:xfrm>
            <a:off x="1271464" y="23337"/>
            <a:ext cx="9721080" cy="6811326"/>
          </a:xfrm>
          <a:prstGeom prst="rect">
            <a:avLst/>
          </a:prstGeom>
        </p:spPr>
      </p:pic>
    </p:spTree>
    <p:custDataLst>
      <p:tags r:id="rId1"/>
    </p:custDataLst>
    <p:extLst>
      <p:ext uri="{BB962C8B-B14F-4D97-AF65-F5344CB8AC3E}">
        <p14:creationId xmlns:p14="http://schemas.microsoft.com/office/powerpoint/2010/main" val="5002524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A996C48-FC5A-404A-A754-D703945E58F8}"/>
              </a:ext>
            </a:extLst>
          </p:cNvPr>
          <p:cNvPicPr>
            <a:picLocks noChangeAspect="1"/>
          </p:cNvPicPr>
          <p:nvPr/>
        </p:nvPicPr>
        <p:blipFill>
          <a:blip r:embed="rId3"/>
          <a:stretch>
            <a:fillRect/>
          </a:stretch>
        </p:blipFill>
        <p:spPr>
          <a:xfrm>
            <a:off x="11482" y="407407"/>
            <a:ext cx="6444558" cy="6460853"/>
          </a:xfrm>
          <a:prstGeom prst="rect">
            <a:avLst/>
          </a:prstGeom>
        </p:spPr>
      </p:pic>
      <p:pic>
        <p:nvPicPr>
          <p:cNvPr id="4" name="圖片 3">
            <a:extLst>
              <a:ext uri="{FF2B5EF4-FFF2-40B4-BE49-F238E27FC236}">
                <a16:creationId xmlns:a16="http://schemas.microsoft.com/office/drawing/2014/main" id="{0E823DAC-DD7B-43C9-9A48-5B27D4966829}"/>
              </a:ext>
            </a:extLst>
          </p:cNvPr>
          <p:cNvPicPr>
            <a:picLocks noChangeAspect="1"/>
          </p:cNvPicPr>
          <p:nvPr/>
        </p:nvPicPr>
        <p:blipFill>
          <a:blip r:embed="rId4"/>
          <a:stretch>
            <a:fillRect/>
          </a:stretch>
        </p:blipFill>
        <p:spPr>
          <a:xfrm>
            <a:off x="5869967" y="407407"/>
            <a:ext cx="6309907" cy="3453641"/>
          </a:xfrm>
          <a:prstGeom prst="rect">
            <a:avLst/>
          </a:prstGeom>
        </p:spPr>
      </p:pic>
    </p:spTree>
    <p:custDataLst>
      <p:tags r:id="rId1"/>
    </p:custDataLst>
    <p:extLst>
      <p:ext uri="{BB962C8B-B14F-4D97-AF65-F5344CB8AC3E}">
        <p14:creationId xmlns:p14="http://schemas.microsoft.com/office/powerpoint/2010/main" val="8531401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6191485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2"/>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3"/>
          <a:srcRect/>
          <a:stretch>
            <a:fillRect/>
          </a:stretch>
        </p:blipFill>
        <p:spPr bwMode="auto">
          <a:xfrm>
            <a:off x="6027740" y="1988840"/>
            <a:ext cx="6011783" cy="4248472"/>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idx="4294967295"/>
          </p:nvPr>
        </p:nvSpPr>
        <p:spPr>
          <a:xfrm>
            <a:off x="2438400" y="260648"/>
            <a:ext cx="8229600" cy="1143000"/>
          </a:xfrm>
        </p:spPr>
        <p:txBody>
          <a:bodyPr/>
          <a:lstStyle/>
          <a:p>
            <a:pPr eaLnBrk="1" hangingPunct="1"/>
            <a:r>
              <a:rPr lang="zh-TW" altLang="en-US" sz="4800" dirty="0">
                <a:latin typeface="標楷體" pitchFamily="65" charset="-120"/>
                <a:ea typeface="標楷體" pitchFamily="65" charset="-120"/>
              </a:rPr>
              <a:t>寫作測驗作答注意事項</a:t>
            </a:r>
          </a:p>
        </p:txBody>
      </p:sp>
      <p:sp>
        <p:nvSpPr>
          <p:cNvPr id="117763" name="內容版面配置區 2"/>
          <p:cNvSpPr>
            <a:spLocks noGrp="1"/>
          </p:cNvSpPr>
          <p:nvPr>
            <p:ph idx="4294967295"/>
          </p:nvPr>
        </p:nvSpPr>
        <p:spPr>
          <a:xfrm>
            <a:off x="371364" y="1772817"/>
            <a:ext cx="11449271" cy="3816424"/>
          </a:xfrm>
        </p:spPr>
        <p:txBody>
          <a:bodyPr/>
          <a:lstStyle/>
          <a:p>
            <a:pPr marL="866775" lvl="1" indent="-565150" defTabSz="1511300" eaLnBrk="1" hangingPunct="1">
              <a:lnSpc>
                <a:spcPct val="95000"/>
              </a:lnSpc>
              <a:buFont typeface="Wingdings" pitchFamily="2" charset="2"/>
              <a:buChar char="u"/>
            </a:pPr>
            <a:r>
              <a:rPr lang="zh-TW" altLang="zh-TW" sz="2400" dirty="0">
                <a:latin typeface="標楷體" pitchFamily="65" charset="-120"/>
                <a:ea typeface="標楷體" pitchFamily="65" charset="-120"/>
              </a:rPr>
              <a:t>作答方式：</a:t>
            </a:r>
            <a:r>
              <a:rPr lang="zh-TW" altLang="en-US" sz="2400" dirty="0">
                <a:latin typeface="標楷體" pitchFamily="65" charset="-120"/>
                <a:ea typeface="標楷體" pitchFamily="65" charset="-120"/>
              </a:rPr>
              <a:t>必須仔細閱讀完整試題後，撰寫一篇文章。 </a:t>
            </a:r>
            <a:endParaRPr lang="en-US" altLang="zh-TW" sz="2400" dirty="0">
              <a:latin typeface="標楷體" pitchFamily="65" charset="-120"/>
              <a:ea typeface="標楷體" pitchFamily="65" charset="-120"/>
            </a:endParaRPr>
          </a:p>
          <a:p>
            <a:pPr marL="866775" lvl="1" indent="-565150" defTabSz="1511300" eaLnBrk="1" hangingPunct="1">
              <a:lnSpc>
                <a:spcPct val="95000"/>
              </a:lnSpc>
              <a:buFont typeface="Wingdings" pitchFamily="2" charset="2"/>
              <a:buChar char="u"/>
            </a:pPr>
            <a:r>
              <a:rPr lang="zh-TW" altLang="en-US" sz="2400" dirty="0">
                <a:latin typeface="標楷體" pitchFamily="65" charset="-120"/>
                <a:ea typeface="標楷體" pitchFamily="65" charset="-120"/>
              </a:rPr>
              <a:t>從第一頁右邊第一行開始作答，並不得要求增加答案卷作答。</a:t>
            </a:r>
            <a:endParaRPr lang="en-US" altLang="zh-TW" sz="2400" dirty="0">
              <a:latin typeface="標楷體" pitchFamily="65" charset="-120"/>
              <a:ea typeface="標楷體" pitchFamily="65" charset="-120"/>
            </a:endParaRP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以下情形影響作答結果呈現，可能影響得分：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未用本國文字書寫（正體字）；未用黑色墨水的筆書寫（</a:t>
            </a:r>
            <a:r>
              <a:rPr lang="zh-TW" altLang="zh-TW" sz="2400" dirty="0">
                <a:latin typeface="標楷體" pitchFamily="65" charset="-120"/>
                <a:ea typeface="標楷體" pitchFamily="65" charset="-120"/>
              </a:rPr>
              <a:t>建議使用</a:t>
            </a:r>
            <a:r>
              <a:rPr lang="en-US" altLang="zh-TW" sz="2400" dirty="0">
                <a:latin typeface="Times New Roman" pitchFamily="18" charset="0"/>
                <a:ea typeface="微軟正黑體" pitchFamily="34" charset="-120"/>
                <a:cs typeface="Times New Roman" pitchFamily="18" charset="0"/>
              </a:rPr>
              <a:t>0.5mm</a:t>
            </a:r>
            <a:r>
              <a:rPr lang="zh-TW" altLang="zh-TW" sz="2400" dirty="0">
                <a:latin typeface="Times New Roman" pitchFamily="18" charset="0"/>
                <a:ea typeface="微軟正黑體" pitchFamily="34" charset="-120"/>
                <a:cs typeface="Times New Roman" pitchFamily="18" charset="0"/>
              </a:rPr>
              <a:t>〜</a:t>
            </a:r>
            <a:r>
              <a:rPr lang="en-US" altLang="zh-TW" sz="2400" dirty="0">
                <a:latin typeface="Times New Roman" pitchFamily="18" charset="0"/>
                <a:ea typeface="微軟正黑體" pitchFamily="34" charset="-120"/>
                <a:cs typeface="Times New Roman" pitchFamily="18" charset="0"/>
              </a:rPr>
              <a:t>0.7mm</a:t>
            </a:r>
            <a:r>
              <a:rPr lang="zh-TW" altLang="zh-TW" sz="2400" dirty="0">
                <a:latin typeface="標楷體" pitchFamily="65" charset="-120"/>
                <a:ea typeface="標楷體" pitchFamily="65" charset="-120"/>
              </a:rPr>
              <a:t>之筆尖</a:t>
            </a:r>
            <a:r>
              <a:rPr lang="zh-TW" altLang="en-US" sz="2400" dirty="0">
                <a:latin typeface="標楷體" pitchFamily="65" charset="-120"/>
                <a:ea typeface="標楷體" pitchFamily="65" charset="-120"/>
              </a:rPr>
              <a:t>，且不得使用鉛筆）；書寫內容超出答案卷格線外框。</a:t>
            </a: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以下情形違反考場規則，將不予計分：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於答案紙上洩漏私人身分；污損答案卷；或於答案卷上作任何標記。</a:t>
            </a:r>
            <a:endParaRPr lang="en-US" altLang="zh-TW" sz="2400" dirty="0">
              <a:latin typeface="標楷體" pitchFamily="65" charset="-120"/>
              <a:ea typeface="標楷體" pitchFamily="65" charset="-120"/>
            </a:endParaRPr>
          </a:p>
          <a:p>
            <a:pPr marL="866775" lvl="1" indent="-565150" defTabSz="1511300" eaLnBrk="1" hangingPunct="1">
              <a:lnSpc>
                <a:spcPct val="95000"/>
              </a:lnSpc>
              <a:buClr>
                <a:srgbClr val="000000"/>
              </a:buClr>
              <a:buFont typeface="Wingdings" pitchFamily="2" charset="2"/>
              <a:buChar char="u"/>
            </a:pPr>
            <a:r>
              <a:rPr lang="zh-TW" altLang="en-US" sz="2400" dirty="0">
                <a:latin typeface="標楷體" pitchFamily="65" charset="-120"/>
                <a:ea typeface="標楷體" pitchFamily="65" charset="-120"/>
              </a:rPr>
              <a:t>另針對使用詩歌體、完全離題、只抄寫題目或說明及空白卷等考生，因無法判斷其寫作能力，給予其零級分。</a:t>
            </a:r>
          </a:p>
          <a:p>
            <a:pPr marL="866775" lvl="1" indent="-565150" defTabSz="1511300" eaLnBrk="1" hangingPunct="1">
              <a:lnSpc>
                <a:spcPct val="95000"/>
              </a:lnSpc>
              <a:buFont typeface="Wingdings" pitchFamily="2" charset="2"/>
              <a:buChar char="u"/>
            </a:pPr>
            <a:endParaRPr lang="zh-TW" altLang="en-US" sz="2400" dirty="0">
              <a:latin typeface="微軟正黑體" pitchFamily="34" charset="-120"/>
              <a:ea typeface="微軟正黑體" pitchFamily="34" charset="-12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內容版面配置區 4" descr="105030114A.jpg"/>
          <p:cNvPicPr>
            <a:picLocks noChangeAspect="1"/>
          </p:cNvPicPr>
          <p:nvPr/>
        </p:nvPicPr>
        <p:blipFill>
          <a:blip r:embed="rId2"/>
          <a:srcRect/>
          <a:stretch>
            <a:fillRect/>
          </a:stretch>
        </p:blipFill>
        <p:spPr bwMode="auto">
          <a:xfrm>
            <a:off x="2535238" y="404814"/>
            <a:ext cx="8457306" cy="6374350"/>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墨水不足</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內容版面配置區 4" descr="96260436301-6.JPG"/>
          <p:cNvPicPr>
            <a:picLocks noChangeAspect="1"/>
          </p:cNvPicPr>
          <p:nvPr/>
        </p:nvPicPr>
        <p:blipFill>
          <a:blip r:embed="rId2"/>
          <a:srcRect/>
          <a:stretch>
            <a:fillRect/>
          </a:stretch>
        </p:blipFill>
        <p:spPr bwMode="auto">
          <a:xfrm>
            <a:off x="2566989" y="361949"/>
            <a:ext cx="8353547" cy="6364687"/>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字體太小</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詩歌體</a:t>
            </a:r>
          </a:p>
        </p:txBody>
      </p:sp>
      <p:pic>
        <p:nvPicPr>
          <p:cNvPr id="120835" name="內容版面配置區 4" descr="105073710A.jpg"/>
          <p:cNvPicPr>
            <a:picLocks noGrp="1" noChangeAspect="1" noChangeArrowheads="1"/>
          </p:cNvPicPr>
          <p:nvPr>
            <p:ph idx="4294967295"/>
          </p:nvPr>
        </p:nvPicPr>
        <p:blipFill>
          <a:blip r:embed="rId2"/>
          <a:srcRect/>
          <a:stretch>
            <a:fillRect/>
          </a:stretch>
        </p:blipFill>
        <p:spPr>
          <a:xfrm>
            <a:off x="2711624" y="493714"/>
            <a:ext cx="8195938" cy="6217436"/>
          </a:xfr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86</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8"/>
            <a:ext cx="2428892" cy="1285884"/>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292477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87</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1180303527"/>
              </p:ext>
            </p:extLst>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062224572"/>
              </p:ext>
            </p:extLst>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113</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90</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6380248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C6398D41-320F-42AF-AB63-87E5AEB4ACB6}"/>
              </a:ext>
            </a:extLst>
          </p:cNvPr>
          <p:cNvGraphicFramePr/>
          <p:nvPr>
            <p:extLst>
              <p:ext uri="{D42A27DB-BD31-4B8C-83A1-F6EECF244321}">
                <p14:modId xmlns:p14="http://schemas.microsoft.com/office/powerpoint/2010/main" val="1782498444"/>
              </p:ext>
            </p:extLst>
          </p:nvPr>
        </p:nvGraphicFramePr>
        <p:xfrm>
          <a:off x="1271464" y="836712"/>
          <a:ext cx="979308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(3/11~3/15)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(2/22~3/6)</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FF0000"/>
                </a:solidFill>
                <a:latin typeface="標楷體" panose="03000509000000000000" pitchFamily="65" charset="-120"/>
                <a:ea typeface="標楷體" panose="03000509000000000000" pitchFamily="65" charset="-120"/>
              </a:rPr>
              <a:t>(3/16)</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(4/13</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(6/14)</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(3/09</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3/10)</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(5/18~5/19)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5/23</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5/24</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6/17</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(6/21</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(7/10)</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(7/11)</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r>
              <a:rPr lang="en-US" altLang="zh-TW" sz="2400" dirty="0">
                <a:solidFill>
                  <a:srgbClr val="3D25F6"/>
                </a:solidFill>
                <a:latin typeface="標楷體" pitchFamily="65" charset="-120"/>
                <a:ea typeface="標楷體" pitchFamily="65" charset="-120"/>
              </a:rPr>
              <a:t>(12/20</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21)</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(1/5-1/11)</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2/16</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3430600942"/>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0149" y="26001"/>
            <a:ext cx="10972800" cy="961425"/>
          </a:xfrm>
        </p:spPr>
        <p:txBody>
          <a:bodyPr/>
          <a:lstStyle/>
          <a:p>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dirty="0"/>
          </a:p>
        </p:txBody>
      </p:sp>
      <p:sp>
        <p:nvSpPr>
          <p:cNvPr id="4" name="投影片編號版面配置區 3"/>
          <p:cNvSpPr>
            <a:spLocks noGrp="1"/>
          </p:cNvSpPr>
          <p:nvPr>
            <p:ph type="sldNum" sz="quarter" idx="12"/>
          </p:nvPr>
        </p:nvSpPr>
        <p:spPr/>
        <p:txBody>
          <a:bodyPr/>
          <a:lstStyle/>
          <a:p>
            <a:pPr>
              <a:defRPr/>
            </a:pPr>
            <a:endParaRPr lang="zh-TW" altLang="en-US"/>
          </a:p>
        </p:txBody>
      </p:sp>
      <p:pic>
        <p:nvPicPr>
          <p:cNvPr id="5" name="圖片 4">
            <a:extLst>
              <a:ext uri="{FF2B5EF4-FFF2-40B4-BE49-F238E27FC236}">
                <a16:creationId xmlns:a16="http://schemas.microsoft.com/office/drawing/2014/main" id="{34CE1244-CB01-4C55-989E-55BEF4C6B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60" y="987426"/>
            <a:ext cx="12224659" cy="5860247"/>
          </a:xfrm>
          <a:prstGeom prst="rect">
            <a:avLst/>
          </a:prstGeom>
        </p:spPr>
      </p:pic>
    </p:spTree>
    <p:custDataLst>
      <p:tags r:id="rId1"/>
    </p:custDataLst>
    <p:extLst>
      <p:ext uri="{BB962C8B-B14F-4D97-AF65-F5344CB8AC3E}">
        <p14:creationId xmlns:p14="http://schemas.microsoft.com/office/powerpoint/2010/main" val="35322256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南崁高中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75160724"/>
              </p:ext>
            </p:extLst>
          </p:nvPr>
        </p:nvGraphicFramePr>
        <p:xfrm>
          <a:off x="191344" y="596736"/>
          <a:ext cx="11773308" cy="6159143"/>
        </p:xfrm>
        <a:graphic>
          <a:graphicData uri="http://schemas.openxmlformats.org/drawingml/2006/table">
            <a:tbl>
              <a:tblPr/>
              <a:tblGrid>
                <a:gridCol w="1909578">
                  <a:extLst>
                    <a:ext uri="{9D8B030D-6E8A-4147-A177-3AD203B41FA5}">
                      <a16:colId xmlns:a16="http://schemas.microsoft.com/office/drawing/2014/main" val="20000"/>
                    </a:ext>
                  </a:extLst>
                </a:gridCol>
                <a:gridCol w="789098">
                  <a:extLst>
                    <a:ext uri="{9D8B030D-6E8A-4147-A177-3AD203B41FA5}">
                      <a16:colId xmlns:a16="http://schemas.microsoft.com/office/drawing/2014/main" val="20001"/>
                    </a:ext>
                  </a:extLst>
                </a:gridCol>
                <a:gridCol w="9074632">
                  <a:extLst>
                    <a:ext uri="{9D8B030D-6E8A-4147-A177-3AD203B41FA5}">
                      <a16:colId xmlns:a16="http://schemas.microsoft.com/office/drawing/2014/main" val="20002"/>
                    </a:ext>
                  </a:extLst>
                </a:gridCol>
              </a:tblGrid>
              <a:tr h="34119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8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39608" marR="3960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397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4938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啟英汽車、啟英電商、啟英應日、啟英時尚造型、啟英廣設、啟英表藝、啟英餐飲、啟英資訊、啟英應英、永平資處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、世紀綠能機械、世紀綠能流通、世紀綠能幼保、世紀綠能資訊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世紀綠能餐管、世紀綠能汽車科、至善家具木工、至善幼兒保育、至善觀光、至善農產行銷、六和機電、方曙照顧服務、方曙飛修、方曙資訊、羅浮觀光、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智慧物聯網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網紅行銷</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、治平應英</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職場英語</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、治平應日</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日文導覽</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、治平電機</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、治平時尚</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4977">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4040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北科附工農場經營和畜產保健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19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76</a:t>
                      </a:r>
                      <a:endPar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000376" y="260350"/>
            <a:ext cx="59928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36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191344" y="1043814"/>
            <a:ext cx="2808312" cy="576262"/>
          </a:xfrm>
          <a:solidFill>
            <a:srgbClr val="FF0000"/>
          </a:solidFill>
          <a:extLst>
            <a:ext uri="{91240B29-F687-4F45-9708-019B960494DF}">
              <a14:hiddenLine xmlns:a14="http://schemas.microsoft.com/office/drawing/2010/main" w="9525">
                <a:solidFill>
                  <a:srgbClr val="000000"/>
                </a:solidFill>
                <a:miter lim="800000"/>
                <a:headEnd/>
                <a:tailEnd/>
              </a14:hiddenLine>
            </a:ext>
          </a:extLst>
        </p:spPr>
        <p:txBody>
          <a:bodyPr rtlCol="0">
            <a:noAutofit/>
          </a:bodyPr>
          <a:lstStyle/>
          <a:p>
            <a:pPr>
              <a:defRPr/>
            </a:pPr>
            <a:r>
              <a:rPr lang="zh-TW" altLang="en-US" sz="2400" kern="1200" dirty="0">
                <a:ln w="19050">
                  <a:solidFill>
                    <a:schemeClr val="bg1"/>
                  </a:solidFill>
                </a:ln>
                <a:solidFill>
                  <a:srgbClr val="FF0000"/>
                </a:solidFill>
                <a:latin typeface="微軟正黑體" pitchFamily="34" charset="-120"/>
                <a:cs typeface="Tahoma" pitchFamily="34" charset="0"/>
              </a:rPr>
              <a:t>術科考試舉隅</a:t>
            </a:r>
            <a:r>
              <a:rPr lang="en-US" altLang="zh-TW" sz="2400" kern="1200" dirty="0">
                <a:ln w="19050">
                  <a:solidFill>
                    <a:schemeClr val="bg1"/>
                  </a:solidFill>
                </a:ln>
                <a:solidFill>
                  <a:srgbClr val="FF0000"/>
                </a:solidFill>
                <a:latin typeface="微軟正黑體" pitchFamily="34" charset="-120"/>
                <a:cs typeface="Tahoma" pitchFamily="34" charset="0"/>
              </a:rPr>
              <a:t>(</a:t>
            </a:r>
            <a:r>
              <a:rPr lang="zh-TW" altLang="en-US" sz="2400" kern="1200" dirty="0">
                <a:ln w="19050">
                  <a:solidFill>
                    <a:schemeClr val="bg1"/>
                  </a:solidFill>
                </a:ln>
                <a:solidFill>
                  <a:srgbClr val="FF0000"/>
                </a:solidFill>
                <a:latin typeface="微軟正黑體" pitchFamily="34" charset="-120"/>
                <a:cs typeface="Tahoma" pitchFamily="34" charset="0"/>
              </a:rPr>
              <a:t>一</a:t>
            </a:r>
            <a:r>
              <a:rPr lang="en-US" altLang="zh-TW" sz="2400" kern="1200" dirty="0">
                <a:ln w="19050">
                  <a:solidFill>
                    <a:schemeClr val="bg1"/>
                  </a:solidFill>
                </a:ln>
                <a:solidFill>
                  <a:srgbClr val="FF0000"/>
                </a:solidFill>
                <a:latin typeface="微軟正黑體" pitchFamily="34" charset="-120"/>
                <a:cs typeface="Tahoma" pitchFamily="34" charset="0"/>
              </a:rPr>
              <a:t>)</a:t>
            </a:r>
            <a:endParaRPr lang="zh-TW" altLang="en-US" sz="2400" kern="1200" dirty="0">
              <a:ln w="19050">
                <a:solidFill>
                  <a:schemeClr val="bg1"/>
                </a:solidFill>
              </a:ln>
              <a:solidFill>
                <a:srgbClr val="FF0000"/>
              </a:solidFill>
              <a:latin typeface="微軟正黑體" pitchFamily="34" charset="-120"/>
              <a:cs typeface="Tahoma" pitchFamily="34"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538603565"/>
              </p:ext>
            </p:extLst>
          </p:nvPr>
        </p:nvGraphicFramePr>
        <p:xfrm>
          <a:off x="1271464" y="1773238"/>
          <a:ext cx="10081120" cy="4896118"/>
        </p:xfrm>
        <a:graphic>
          <a:graphicData uri="http://schemas.openxmlformats.org/drawingml/2006/table">
            <a:tbl>
              <a:tblPr/>
              <a:tblGrid>
                <a:gridCol w="2589608">
                  <a:extLst>
                    <a:ext uri="{9D8B030D-6E8A-4147-A177-3AD203B41FA5}">
                      <a16:colId xmlns:a16="http://schemas.microsoft.com/office/drawing/2014/main" val="20000"/>
                    </a:ext>
                  </a:extLst>
                </a:gridCol>
                <a:gridCol w="7491512">
                  <a:extLst>
                    <a:ext uri="{9D8B030D-6E8A-4147-A177-3AD203B41FA5}">
                      <a16:colId xmlns:a16="http://schemas.microsoft.com/office/drawing/2014/main" val="20001"/>
                    </a:ext>
                  </a:extLst>
                </a:gridCol>
              </a:tblGrid>
              <a:tr h="64373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各校術科測驗舉隅</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機械能力測驗、空間概念三視圖及立體圖繪製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鉛筆素描、製圖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平面圖繪製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動力機械群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基本手工具使用與辨識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汽車修護基礎工具認識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汽車修護相關手工具使用、歐姆定律量測電路</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電機與電子群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樂高機器人組裝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簡易電路焊接製作</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碰碰車組裝與控制設計</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37248" name="標題 1"/>
          <p:cNvSpPr txBox="1">
            <a:spLocks/>
          </p:cNvSpPr>
          <p:nvPr/>
        </p:nvSpPr>
        <p:spPr bwMode="auto">
          <a:xfrm>
            <a:off x="2279651" y="476251"/>
            <a:ext cx="7993063" cy="576263"/>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312151023"/>
              </p:ext>
            </p:extLst>
          </p:nvPr>
        </p:nvGraphicFramePr>
        <p:xfrm>
          <a:off x="1631504" y="1196752"/>
          <a:ext cx="9361040" cy="5486400"/>
        </p:xfrm>
        <a:graphic>
          <a:graphicData uri="http://schemas.openxmlformats.org/drawingml/2006/table">
            <a:tbl>
              <a:tblPr/>
              <a:tblGrid>
                <a:gridCol w="2169764">
                  <a:extLst>
                    <a:ext uri="{9D8B030D-6E8A-4147-A177-3AD203B41FA5}">
                      <a16:colId xmlns:a16="http://schemas.microsoft.com/office/drawing/2014/main" val="20000"/>
                    </a:ext>
                  </a:extLst>
                </a:gridCol>
                <a:gridCol w="7191276">
                  <a:extLst>
                    <a:ext uri="{9D8B030D-6E8A-4147-A177-3AD203B41FA5}">
                      <a16:colId xmlns:a16="http://schemas.microsoft.com/office/drawing/2014/main" val="20001"/>
                    </a:ext>
                  </a:extLst>
                </a:gridCol>
              </a:tblGrid>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土木與建築群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設計圖草圖繪製、立體模型製作、設計理念說明</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模型製作與測量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商業與管理群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商業理財規劃實作、商品創意行銷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邏輯推理測驗、中英文輸入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個人理財規劃、商品創意行銷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外語群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文章朗讀、生活英語口語問答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英文口試</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口語表達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設計群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素描、插畫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素描、立體造型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設計繪畫術科測驗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農業群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農藝作物識別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園藝作物與資材識別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經濟動物與寵物種類識別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138282" name="標題 1"/>
          <p:cNvSpPr txBox="1">
            <a:spLocks/>
          </p:cNvSpPr>
          <p:nvPr/>
        </p:nvSpPr>
        <p:spPr bwMode="auto">
          <a:xfrm>
            <a:off x="2771595" y="569480"/>
            <a:ext cx="7467600" cy="504825"/>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6" name="標題 1"/>
          <p:cNvSpPr txBox="1">
            <a:spLocks/>
          </p:cNvSpPr>
          <p:nvPr/>
        </p:nvSpPr>
        <p:spPr>
          <a:xfrm>
            <a:off x="119336" y="594699"/>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二</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125900329"/>
              </p:ext>
            </p:extLst>
          </p:nvPr>
        </p:nvGraphicFramePr>
        <p:xfrm>
          <a:off x="983432" y="1844824"/>
          <a:ext cx="10081120" cy="4693920"/>
        </p:xfrm>
        <a:graphic>
          <a:graphicData uri="http://schemas.openxmlformats.org/drawingml/2006/table">
            <a:tbl>
              <a:tblPr/>
              <a:tblGrid>
                <a:gridCol w="1945030">
                  <a:extLst>
                    <a:ext uri="{9D8B030D-6E8A-4147-A177-3AD203B41FA5}">
                      <a16:colId xmlns:a16="http://schemas.microsoft.com/office/drawing/2014/main" val="20000"/>
                    </a:ext>
                  </a:extLst>
                </a:gridCol>
                <a:gridCol w="8136090">
                  <a:extLst>
                    <a:ext uri="{9D8B030D-6E8A-4147-A177-3AD203B41FA5}">
                      <a16:colId xmlns:a16="http://schemas.microsoft.com/office/drawing/2014/main" val="20001"/>
                    </a:ext>
                  </a:extLst>
                </a:gridCol>
              </a:tblGrid>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家政群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創意繪圖（設計理念文字說明）、基礎設計手縫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眼部化粧設計圖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說故事、帶動唱</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餐旅群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由個人自選特殊才藝表現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廚藝刀工、創意盤飾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麵包包餡技巧、辨識基本食材及調味料</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9736">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藝術群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自選才藝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80966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任選器樂</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國樂、西樂擇一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自選曲一首、任選肢體</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拳擊、舞蹈擇一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創意表演、現場音感測驗、體能潛力測驗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才藝專長與口語表達</a:t>
                      </a:r>
                      <a:endPar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39292" name="標題 1"/>
          <p:cNvSpPr txBox="1">
            <a:spLocks/>
          </p:cNvSpPr>
          <p:nvPr/>
        </p:nvSpPr>
        <p:spPr bwMode="auto">
          <a:xfrm>
            <a:off x="2362200" y="683078"/>
            <a:ext cx="7467600" cy="504825"/>
          </a:xfrm>
          <a:prstGeom prst="rect">
            <a:avLst/>
          </a:prstGeom>
          <a:noFill/>
          <a:ln w="9525">
            <a:noFill/>
            <a:miter lim="800000"/>
            <a:headEnd/>
            <a:tailEnd/>
          </a:ln>
        </p:spPr>
        <p:txBody>
          <a:bodyPr anchor="b"/>
          <a:lstStyle/>
          <a:p>
            <a:pPr algn="ctr" eaLnBrk="1" hangingPunct="1">
              <a:lnSpc>
                <a:spcPct val="80000"/>
              </a:lnSpc>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11" name="標題 1"/>
          <p:cNvSpPr txBox="1">
            <a:spLocks/>
          </p:cNvSpPr>
          <p:nvPr/>
        </p:nvSpPr>
        <p:spPr>
          <a:xfrm>
            <a:off x="407368" y="1187903"/>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三</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transition spd="slow" advClick="0"/>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字方塊 3">
            <a:extLst>
              <a:ext uri="{FF2B5EF4-FFF2-40B4-BE49-F238E27FC236}">
                <a16:creationId xmlns:a16="http://schemas.microsoft.com/office/drawing/2014/main" id="{036BE0FD-3CBB-41FE-AC48-79123B8DAAC9}"/>
              </a:ext>
            </a:extLst>
          </p:cNvPr>
          <p:cNvSpPr txBox="1">
            <a:spLocks noChangeArrowheads="1"/>
          </p:cNvSpPr>
          <p:nvPr/>
        </p:nvSpPr>
        <p:spPr bwMode="auto">
          <a:xfrm>
            <a:off x="1343472" y="550421"/>
            <a:ext cx="95770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latin typeface="標楷體" panose="03000509000000000000" pitchFamily="65" charset="-120"/>
                <a:ea typeface="標楷體" panose="03000509000000000000" pitchFamily="65" charset="-120"/>
              </a:rPr>
              <a:t>桃連區的特色招生</a:t>
            </a:r>
            <a:endParaRPr lang="en-US" altLang="zh-TW" sz="3600" b="1" dirty="0">
              <a:latin typeface="標楷體" panose="03000509000000000000" pitchFamily="65" charset="-120"/>
              <a:ea typeface="標楷體" panose="03000509000000000000" pitchFamily="65" charset="-120"/>
            </a:endParaRPr>
          </a:p>
          <a:p>
            <a:pPr algn="ctr">
              <a:spcBef>
                <a:spcPct val="0"/>
              </a:spcBef>
              <a:buFontTx/>
              <a:buNone/>
            </a:pPr>
            <a:r>
              <a:rPr lang="en-US" altLang="zh-TW" sz="3600" b="1" dirty="0">
                <a:latin typeface="標楷體" panose="03000509000000000000" pitchFamily="65" charset="-120"/>
                <a:ea typeface="標楷體" panose="03000509000000000000" pitchFamily="65" charset="-120"/>
              </a:rPr>
              <a:t>(</a:t>
            </a:r>
            <a:r>
              <a:rPr lang="zh-TW" altLang="en-US" sz="3600" b="1" dirty="0">
                <a:latin typeface="標楷體" panose="03000509000000000000" pitchFamily="65" charset="-120"/>
                <a:ea typeface="標楷體" panose="03000509000000000000" pitchFamily="65" charset="-120"/>
              </a:rPr>
              <a:t>考試分發入學</a:t>
            </a:r>
            <a:r>
              <a:rPr lang="en-US" altLang="zh-TW" sz="3600" b="1" dirty="0">
                <a:latin typeface="標楷體" panose="03000509000000000000" pitchFamily="65" charset="-120"/>
                <a:ea typeface="標楷體" panose="03000509000000000000" pitchFamily="65" charset="-120"/>
              </a:rPr>
              <a:t>-</a:t>
            </a:r>
            <a:r>
              <a:rPr lang="zh-TW" altLang="en-US" sz="3600" b="1" dirty="0">
                <a:latin typeface="Arial" panose="020B0604020202020204" pitchFamily="34" charset="0"/>
                <a:ea typeface="標楷體" panose="03000509000000000000" pitchFamily="65" charset="-120"/>
              </a:rPr>
              <a:t>大園國際高中</a:t>
            </a:r>
            <a:r>
              <a:rPr lang="zh-TW" altLang="en-US" sz="3600" b="1" dirty="0">
                <a:solidFill>
                  <a:srgbClr val="FF0000"/>
                </a:solidFill>
                <a:latin typeface="標楷體" panose="03000509000000000000" pitchFamily="65" charset="-120"/>
                <a:ea typeface="標楷體" panose="03000509000000000000" pitchFamily="65" charset="-120"/>
              </a:rPr>
              <a:t>國際文憑</a:t>
            </a:r>
            <a:r>
              <a:rPr lang="en-US" altLang="zh-TW" sz="3600" b="1" dirty="0">
                <a:solidFill>
                  <a:srgbClr val="FF0000"/>
                </a:solidFill>
                <a:latin typeface="標楷體" panose="03000509000000000000" pitchFamily="65" charset="-120"/>
                <a:ea typeface="標楷體" panose="03000509000000000000" pitchFamily="65" charset="-120"/>
              </a:rPr>
              <a:t>IB</a:t>
            </a:r>
            <a:r>
              <a:rPr lang="zh-TW" altLang="en-US" sz="3600" b="1" dirty="0">
                <a:solidFill>
                  <a:srgbClr val="FF0000"/>
                </a:solidFill>
                <a:latin typeface="標楷體" panose="03000509000000000000" pitchFamily="65" charset="-120"/>
                <a:ea typeface="標楷體" panose="03000509000000000000" pitchFamily="65" charset="-120"/>
              </a:rPr>
              <a:t>班</a:t>
            </a:r>
            <a:r>
              <a:rPr lang="en-US" altLang="zh-TW" sz="3600" b="1" dirty="0">
                <a:latin typeface="標楷體" panose="03000509000000000000" pitchFamily="65" charset="-120"/>
                <a:ea typeface="標楷體" panose="03000509000000000000" pitchFamily="65" charset="-120"/>
              </a:rPr>
              <a:t>)</a:t>
            </a:r>
          </a:p>
        </p:txBody>
      </p:sp>
      <p:sp>
        <p:nvSpPr>
          <p:cNvPr id="4" name="內容版面配置區 2">
            <a:extLst>
              <a:ext uri="{FF2B5EF4-FFF2-40B4-BE49-F238E27FC236}">
                <a16:creationId xmlns:a16="http://schemas.microsoft.com/office/drawing/2014/main" id="{39DBE3DF-BD04-4593-BDE3-1B986E9CFC55}"/>
              </a:ext>
            </a:extLst>
          </p:cNvPr>
          <p:cNvSpPr txBox="1">
            <a:spLocks/>
          </p:cNvSpPr>
          <p:nvPr/>
        </p:nvSpPr>
        <p:spPr>
          <a:xfrm>
            <a:off x="1127448" y="2085092"/>
            <a:ext cx="10515600" cy="4656276"/>
          </a:xfrm>
          <a:prstGeom prst="rect">
            <a:avLst/>
          </a:prstGeom>
        </p:spPr>
        <p:txBody>
          <a:bodyPr>
            <a:normAutofit fontScale="92500" lnSpcReduction="10000"/>
          </a:bodyPr>
          <a:lst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特色招生</a:t>
            </a:r>
            <a:r>
              <a:rPr kumimoji="0" lang="en-US" altLang="zh-TW" sz="3600" kern="0" dirty="0">
                <a:latin typeface="標楷體" panose="03000509000000000000" pitchFamily="65" charset="-120"/>
                <a:ea typeface="標楷體" panose="03000509000000000000" pitchFamily="65" charset="-120"/>
              </a:rPr>
              <a:t>(</a:t>
            </a:r>
            <a:r>
              <a:rPr kumimoji="0" lang="en-US" altLang="zh-TW" sz="3600" kern="0" dirty="0">
                <a:solidFill>
                  <a:srgbClr val="FF0000"/>
                </a:solidFill>
                <a:latin typeface="標楷體" panose="03000509000000000000" pitchFamily="65" charset="-120"/>
                <a:ea typeface="標楷體" panose="03000509000000000000" pitchFamily="65" charset="-120"/>
              </a:rPr>
              <a:t>2A3B</a:t>
            </a:r>
            <a:r>
              <a:rPr kumimoji="0" lang="zh-TW" altLang="en-US" sz="3600" kern="0" dirty="0">
                <a:solidFill>
                  <a:srgbClr val="FF0000"/>
                </a:solidFill>
                <a:latin typeface="標楷體" panose="03000509000000000000" pitchFamily="65" charset="-120"/>
                <a:ea typeface="標楷體" panose="03000509000000000000" pitchFamily="65" charset="-120"/>
              </a:rPr>
              <a:t>門檻</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，考英文閱讀與寫作</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名額：</a:t>
            </a:r>
            <a:r>
              <a:rPr kumimoji="0" lang="en-US" altLang="zh-TW" sz="3600" kern="0" dirty="0">
                <a:latin typeface="標楷體" panose="03000509000000000000" pitchFamily="65" charset="-120"/>
                <a:ea typeface="標楷體" panose="03000509000000000000" pitchFamily="65" charset="-120"/>
              </a:rPr>
              <a:t>50 </a:t>
            </a:r>
            <a:r>
              <a:rPr kumimoji="0" lang="zh-TW" altLang="en-US" sz="3600" kern="0" dirty="0">
                <a:latin typeface="標楷體" panose="03000509000000000000" pitchFamily="65" charset="-120"/>
                <a:ea typeface="標楷體" panose="03000509000000000000" pitchFamily="65" charset="-120"/>
              </a:rPr>
              <a:t>名</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全英文授課</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畢業要寫論文，</a:t>
            </a:r>
            <a:r>
              <a:rPr kumimoji="0" lang="en-US" altLang="zh-TW" sz="3600" kern="0" dirty="0">
                <a:latin typeface="標楷體" panose="03000509000000000000" pitchFamily="65" charset="-120"/>
                <a:ea typeface="標楷體" panose="03000509000000000000" pitchFamily="65" charset="-120"/>
              </a:rPr>
              <a:t>APA</a:t>
            </a:r>
            <a:r>
              <a:rPr kumimoji="0" lang="zh-TW" altLang="en-US" sz="3600" kern="0" dirty="0">
                <a:latin typeface="標楷體" panose="03000509000000000000" pitchFamily="65" charset="-120"/>
                <a:ea typeface="標楷體" panose="03000509000000000000" pitchFamily="65" charset="-120"/>
              </a:rPr>
              <a:t>格式、外部審查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高三下學期</a:t>
            </a:r>
            <a:r>
              <a:rPr kumimoji="0" lang="en-US" altLang="zh-TW" sz="3600" kern="0" dirty="0">
                <a:latin typeface="標楷體" panose="03000509000000000000" pitchFamily="65" charset="-120"/>
                <a:ea typeface="標楷體" panose="03000509000000000000" pitchFamily="65" charset="-120"/>
              </a:rPr>
              <a:t>5</a:t>
            </a:r>
            <a:r>
              <a:rPr kumimoji="0" lang="zh-TW" altLang="en-US" sz="3600" kern="0" dirty="0">
                <a:latin typeface="標楷體" panose="03000509000000000000" pitchFamily="65" charset="-120"/>
                <a:ea typeface="標楷體" panose="03000509000000000000" pitchFamily="65" charset="-120"/>
              </a:rPr>
              <a:t>月考全球大會考</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不用考托福、雅思</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升學：國內外大學都可以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學費：每學期</a:t>
            </a:r>
            <a:r>
              <a:rPr kumimoji="0" lang="en-US" altLang="zh-TW" sz="3600" kern="0" dirty="0">
                <a:solidFill>
                  <a:srgbClr val="FF0000"/>
                </a:solidFill>
                <a:latin typeface="標楷體" panose="03000509000000000000" pitchFamily="65" charset="-120"/>
                <a:ea typeface="標楷體" panose="03000509000000000000" pitchFamily="65" charset="-120"/>
              </a:rPr>
              <a:t>45000</a:t>
            </a:r>
            <a:r>
              <a:rPr kumimoji="0" lang="zh-TW" altLang="en-US" sz="3600" kern="0" dirty="0">
                <a:solidFill>
                  <a:srgbClr val="FF0000"/>
                </a:solidFill>
                <a:latin typeface="標楷體" panose="03000509000000000000" pitchFamily="65" charset="-120"/>
                <a:ea typeface="標楷體" panose="03000509000000000000" pitchFamily="65" charset="-120"/>
              </a:rPr>
              <a:t>元</a:t>
            </a:r>
            <a:endParaRPr kumimoji="0" lang="en-US" altLang="zh-TW" sz="3600" kern="0" dirty="0">
              <a:solidFill>
                <a:srgbClr val="FF0000"/>
              </a:solidFill>
              <a:latin typeface="標楷體" panose="03000509000000000000" pitchFamily="65" charset="-120"/>
              <a:ea typeface="標楷體" panose="03000509000000000000" pitchFamily="65" charset="-120"/>
            </a:endParaRPr>
          </a:p>
        </p:txBody>
      </p:sp>
      <p:sp>
        <p:nvSpPr>
          <p:cNvPr id="2" name="語音泡泡: 圓角矩形 1">
            <a:extLst>
              <a:ext uri="{FF2B5EF4-FFF2-40B4-BE49-F238E27FC236}">
                <a16:creationId xmlns:a16="http://schemas.microsoft.com/office/drawing/2014/main" id="{365E4945-9F1B-499B-86A8-5C71F6E2BC54}"/>
              </a:ext>
            </a:extLst>
          </p:cNvPr>
          <p:cNvSpPr/>
          <p:nvPr/>
        </p:nvSpPr>
        <p:spPr bwMode="auto">
          <a:xfrm>
            <a:off x="8976320" y="3429000"/>
            <a:ext cx="2952328" cy="2878579"/>
          </a:xfrm>
          <a:prstGeom prst="wedgeRoundRectCallout">
            <a:avLst>
              <a:gd name="adj1" fmla="val -89830"/>
              <a:gd name="adj2" fmla="val -78252"/>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桃園市公私立高中</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雙聯學位</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同時取得美、加的高中學位</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970790E-B3E5-4FA9-A3C3-99DE37FC3CB7}"/>
              </a:ext>
            </a:extLst>
          </p:cNvPr>
          <p:cNvSpPr>
            <a:spLocks noGrp="1"/>
          </p:cNvSpPr>
          <p:nvPr>
            <p:ph type="title"/>
          </p:nvPr>
        </p:nvSpPr>
        <p:spPr>
          <a:xfrm>
            <a:off x="609600" y="216272"/>
            <a:ext cx="10972800" cy="1143000"/>
          </a:xfrm>
        </p:spPr>
        <p:txBody>
          <a:bodyPr/>
          <a:lstStyle/>
          <a:p>
            <a:r>
              <a:rPr lang="zh-TW" altLang="en-US" dirty="0">
                <a:solidFill>
                  <a:srgbClr val="0066FF"/>
                </a:solidFill>
                <a:latin typeface="標楷體" panose="03000509000000000000" pitchFamily="65" charset="-120"/>
                <a:ea typeface="標楷體" panose="03000509000000000000" pitchFamily="65" charset="-120"/>
              </a:rPr>
              <a:t>美國緬因中央中學</a:t>
            </a:r>
          </a:p>
        </p:txBody>
      </p:sp>
      <p:sp>
        <p:nvSpPr>
          <p:cNvPr id="5" name="內容版面配置區 4">
            <a:extLst>
              <a:ext uri="{FF2B5EF4-FFF2-40B4-BE49-F238E27FC236}">
                <a16:creationId xmlns:a16="http://schemas.microsoft.com/office/drawing/2014/main" id="{D2254AE5-3830-4477-8AF9-29326A3109C0}"/>
              </a:ext>
            </a:extLst>
          </p:cNvPr>
          <p:cNvSpPr>
            <a:spLocks noGrp="1"/>
          </p:cNvSpPr>
          <p:nvPr>
            <p:ph idx="1"/>
          </p:nvPr>
        </p:nvSpPr>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合作學校</a:t>
            </a:r>
            <a:r>
              <a:rPr lang="zh-TW" altLang="en-US" sz="4000" dirty="0">
                <a:latin typeface="標楷體" panose="03000509000000000000" pitchFamily="65" charset="-120"/>
                <a:ea typeface="標楷體" panose="03000509000000000000" pitchFamily="65" charset="-120"/>
              </a:rPr>
              <a:t>：武陵高中、桃園高中、陽明高中、內壢高中、大園國際高中、新興高中</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國內學分必須全部及格</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每年修一門美國課程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時間：晚間或假日</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其中一個暑假至美國上課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學費約</a:t>
            </a:r>
            <a:r>
              <a:rPr lang="en-US" altLang="zh-TW" sz="4000" dirty="0">
                <a:latin typeface="標楷體" panose="03000509000000000000" pitchFamily="65" charset="-120"/>
                <a:ea typeface="標楷體" panose="03000509000000000000" pitchFamily="65" charset="-120"/>
              </a:rPr>
              <a:t>18000</a:t>
            </a:r>
            <a:r>
              <a:rPr lang="zh-TW" altLang="en-US" sz="4000" dirty="0">
                <a:latin typeface="標楷體" panose="03000509000000000000" pitchFamily="65" charset="-120"/>
                <a:ea typeface="標楷體" panose="03000509000000000000" pitchFamily="65" charset="-120"/>
              </a:rPr>
              <a:t>美金</a:t>
            </a:r>
          </a:p>
          <a:p>
            <a:endParaRPr lang="zh-TW" altLang="en-US" dirty="0">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14530746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加拿大薩省</a:t>
            </a:r>
            <a:r>
              <a:rPr lang="en-US" altLang="zh-TW" dirty="0">
                <a:solidFill>
                  <a:srgbClr val="0066FF"/>
                </a:solidFill>
                <a:latin typeface="標楷體" panose="03000509000000000000" pitchFamily="65" charset="-120"/>
                <a:ea typeface="標楷體" panose="03000509000000000000" pitchFamily="65" charset="-120"/>
              </a:rPr>
              <a:t>GSCS</a:t>
            </a:r>
            <a:r>
              <a:rPr lang="zh-TW" altLang="en-US" dirty="0">
                <a:solidFill>
                  <a:srgbClr val="0066FF"/>
                </a:solidFill>
                <a:latin typeface="標楷體" panose="03000509000000000000" pitchFamily="65" charset="-120"/>
                <a:ea typeface="標楷體" panose="03000509000000000000" pitchFamily="65" charset="-120"/>
              </a:rPr>
              <a:t>、卑詩省第</a:t>
            </a:r>
            <a:r>
              <a:rPr lang="en-US" altLang="zh-TW" dirty="0">
                <a:solidFill>
                  <a:srgbClr val="0066FF"/>
                </a:solidFill>
                <a:latin typeface="標楷體" panose="03000509000000000000" pitchFamily="65" charset="-120"/>
                <a:ea typeface="標楷體" panose="03000509000000000000" pitchFamily="65" charset="-120"/>
              </a:rPr>
              <a:t>73</a:t>
            </a:r>
            <a:r>
              <a:rPr lang="zh-TW" altLang="en-US" dirty="0">
                <a:solidFill>
                  <a:srgbClr val="0066FF"/>
                </a:solidFill>
                <a:latin typeface="標楷體" panose="03000509000000000000" pitchFamily="65" charset="-120"/>
                <a:ea typeface="標楷體" panose="03000509000000000000" pitchFamily="65" charset="-120"/>
              </a:rPr>
              <a:t>學區</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326357"/>
            <a:ext cx="11103024" cy="5121275"/>
          </a:xfrm>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參加對象：</a:t>
            </a:r>
            <a:r>
              <a:rPr lang="zh-TW" altLang="en-US" sz="4000" dirty="0">
                <a:latin typeface="標楷體" panose="03000509000000000000" pitchFamily="65" charset="-120"/>
                <a:ea typeface="標楷體" panose="03000509000000000000" pitchFamily="65" charset="-120"/>
              </a:rPr>
              <a:t>本市公私立高中職學生皆可參加，合計</a:t>
            </a:r>
            <a:r>
              <a:rPr lang="en-US" altLang="zh-TW" sz="4000" dirty="0">
                <a:latin typeface="標楷體" panose="03000509000000000000" pitchFamily="65" charset="-120"/>
                <a:ea typeface="標楷體" panose="03000509000000000000" pitchFamily="65" charset="-120"/>
              </a:rPr>
              <a:t>36</a:t>
            </a:r>
            <a:r>
              <a:rPr lang="zh-TW" altLang="en-US" sz="4000" dirty="0">
                <a:latin typeface="標楷體" panose="03000509000000000000" pitchFamily="65" charset="-120"/>
                <a:ea typeface="標楷體" panose="03000509000000000000" pitchFamily="65" charset="-120"/>
              </a:rPr>
              <a:t>所學校。</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就所選方案參加薩省或卑詩省入學測驗</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a:t>
            </a:r>
            <a:r>
              <a:rPr lang="en-US" altLang="zh-TW" sz="4000" dirty="0">
                <a:latin typeface="標楷體" panose="03000509000000000000" pitchFamily="65" charset="-120"/>
                <a:ea typeface="標楷體" panose="03000509000000000000" pitchFamily="65" charset="-120"/>
              </a:rPr>
              <a:t>2</a:t>
            </a:r>
            <a:r>
              <a:rPr lang="zh-TW" altLang="en-US" sz="4000" dirty="0">
                <a:latin typeface="標楷體" panose="03000509000000000000" pitchFamily="65" charset="-120"/>
                <a:ea typeface="標楷體" panose="03000509000000000000" pitchFamily="65" charset="-120"/>
              </a:rPr>
              <a:t>門加拿大課程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時間：每週六</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薩省方案其中一個暑假至加拿大上課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個月；卑詩省方案高三需赴加拿大就讀</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整年。</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薩省學費約</a:t>
            </a:r>
            <a:r>
              <a:rPr lang="en-US" altLang="zh-TW" sz="4000" dirty="0">
                <a:latin typeface="標楷體" panose="03000509000000000000" pitchFamily="65" charset="-120"/>
                <a:ea typeface="標楷體" panose="03000509000000000000" pitchFamily="65" charset="-120"/>
              </a:rPr>
              <a:t>40</a:t>
            </a:r>
            <a:r>
              <a:rPr lang="zh-TW" altLang="en-US" sz="4000" dirty="0">
                <a:latin typeface="標楷體" panose="03000509000000000000" pitchFamily="65" charset="-120"/>
                <a:ea typeface="標楷體" panose="03000509000000000000" pitchFamily="65" charset="-120"/>
              </a:rPr>
              <a:t>萬新臺幣；卑詩省學費約</a:t>
            </a:r>
            <a:r>
              <a:rPr lang="en-US" altLang="zh-TW" sz="4000" dirty="0">
                <a:latin typeface="標楷體" panose="03000509000000000000" pitchFamily="65" charset="-120"/>
                <a:ea typeface="標楷體" panose="03000509000000000000" pitchFamily="65" charset="-120"/>
              </a:rPr>
              <a:t>108</a:t>
            </a:r>
            <a:r>
              <a:rPr lang="zh-TW" altLang="en-US" sz="4000" dirty="0">
                <a:latin typeface="標楷體" panose="03000509000000000000" pitchFamily="65" charset="-120"/>
                <a:ea typeface="標楷體" panose="03000509000000000000" pitchFamily="65" charset="-120"/>
              </a:rPr>
              <a:t>萬新臺幣。</a:t>
            </a:r>
            <a:endParaRPr lang="en-US" altLang="zh-TW" sz="4000" dirty="0">
              <a:latin typeface="標楷體" panose="03000509000000000000" pitchFamily="65" charset="-120"/>
              <a:ea typeface="標楷體" panose="03000509000000000000" pitchFamily="65" charset="-120"/>
            </a:endParaRPr>
          </a:p>
          <a:p>
            <a:endParaRPr lang="zh-TW" altLang="en-US" dirty="0"/>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9524568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臺瑞雙聯學制</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124744"/>
            <a:ext cx="11103024" cy="5596732"/>
          </a:xfrm>
        </p:spPr>
        <p:txBody>
          <a:bodyPr/>
          <a:lstStyle/>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合作學校：桃園市政府教育局與瑞士阿爾特多夫國際學校</a:t>
            </a:r>
            <a:r>
              <a:rPr lang="en-US" altLang="zh-TW" sz="3600" dirty="0">
                <a:latin typeface="標楷體" panose="03000509000000000000" pitchFamily="65" charset="-120"/>
                <a:ea typeface="標楷體" panose="03000509000000000000" pitchFamily="65" charset="-120"/>
              </a:rPr>
              <a:t>LISA(</a:t>
            </a:r>
            <a:r>
              <a:rPr lang="zh-TW" altLang="en-US" sz="3600" dirty="0">
                <a:latin typeface="標楷體" panose="03000509000000000000" pitchFamily="65" charset="-120"/>
                <a:ea typeface="標楷體" panose="03000509000000000000" pitchFamily="65" charset="-120"/>
              </a:rPr>
              <a:t>由瑞士</a:t>
            </a:r>
            <a:r>
              <a:rPr lang="en-US" altLang="zh-TW" sz="3600" dirty="0">
                <a:latin typeface="標楷體" panose="03000509000000000000" pitchFamily="65" charset="-120"/>
                <a:ea typeface="標楷體" panose="03000509000000000000" pitchFamily="65" charset="-120"/>
              </a:rPr>
              <a:t>BVIS</a:t>
            </a:r>
            <a:r>
              <a:rPr lang="zh-TW" altLang="en-US" sz="3600" dirty="0">
                <a:latin typeface="標楷體" panose="03000509000000000000" pitchFamily="65" charset="-120"/>
                <a:ea typeface="標楷體" panose="03000509000000000000" pitchFamily="65" charset="-120"/>
              </a:rPr>
              <a:t>學院營運</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、聯合國世界旅遊組織瑞士國際中心</a:t>
            </a:r>
            <a:r>
              <a:rPr lang="en-US" altLang="zh-TW" sz="3600" dirty="0">
                <a:latin typeface="標楷體" panose="03000509000000000000" pitchFamily="65" charset="-120"/>
                <a:ea typeface="標楷體" panose="03000509000000000000" pitchFamily="65" charset="-120"/>
              </a:rPr>
              <a:t>UNWTO Academy ICS</a:t>
            </a:r>
            <a:r>
              <a:rPr lang="zh-TW" altLang="en-US" sz="3600" dirty="0">
                <a:latin typeface="標楷體" panose="03000509000000000000" pitchFamily="65" charset="-120"/>
                <a:ea typeface="標楷體" panose="03000509000000000000" pitchFamily="65" charset="-120"/>
              </a:rPr>
              <a:t>簽訂臺瑞雙聯學制合作備忘錄。</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提供學生旅遊管理或商業管理課程選擇。</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en-US" altLang="zh-TW" sz="3600" dirty="0">
                <a:latin typeface="標楷體" panose="03000509000000000000" pitchFamily="65" charset="-120"/>
                <a:ea typeface="標楷體" panose="03000509000000000000" pitchFamily="65" charset="-120"/>
              </a:rPr>
              <a:t>2~3</a:t>
            </a:r>
            <a:r>
              <a:rPr lang="zh-TW" altLang="en-US" sz="3600" dirty="0">
                <a:latin typeface="標楷體" panose="03000509000000000000" pitchFamily="65" charset="-120"/>
                <a:ea typeface="標楷體" panose="03000509000000000000" pitchFamily="65" charset="-120"/>
              </a:rPr>
              <a:t>年線上臺瑞高中課程</a:t>
            </a:r>
            <a:r>
              <a:rPr lang="en-US" altLang="zh-TW" sz="3600" dirty="0">
                <a:latin typeface="標楷體" panose="03000509000000000000" pitchFamily="65" charset="-120"/>
                <a:ea typeface="標楷體" panose="03000509000000000000" pitchFamily="65" charset="-120"/>
              </a:rPr>
              <a:t>+1</a:t>
            </a:r>
            <a:r>
              <a:rPr lang="zh-TW" altLang="en-US" sz="3600" dirty="0">
                <a:latin typeface="標楷體" panose="03000509000000000000" pitchFamily="65" charset="-120"/>
                <a:ea typeface="標楷體" panose="03000509000000000000" pitchFamily="65" charset="-120"/>
              </a:rPr>
              <a:t>次瑞士</a:t>
            </a:r>
            <a:r>
              <a:rPr lang="en-US" altLang="zh-TW" sz="3600" dirty="0">
                <a:latin typeface="標楷體" panose="03000509000000000000" pitchFamily="65" charset="-120"/>
                <a:ea typeface="標楷體" panose="03000509000000000000" pitchFamily="65" charset="-120"/>
              </a:rPr>
              <a:t>3</a:t>
            </a:r>
            <a:r>
              <a:rPr lang="zh-TW" altLang="en-US" sz="3600" dirty="0">
                <a:latin typeface="標楷體" panose="03000509000000000000" pitchFamily="65" charset="-120"/>
                <a:ea typeface="標楷體" panose="03000509000000000000" pitchFamily="65" charset="-120"/>
              </a:rPr>
              <a:t>週暑期課程。</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完成學分可獲頒臺瑞雙文憑及聯合國世界旅遊組織瑞士國際中心頒發的證書。</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三年制共</a:t>
            </a:r>
            <a:r>
              <a:rPr lang="en-US" altLang="zh-TW" sz="3600" dirty="0">
                <a:latin typeface="標楷體" panose="03000509000000000000" pitchFamily="65" charset="-120"/>
                <a:ea typeface="標楷體" panose="03000509000000000000" pitchFamily="65" charset="-120"/>
              </a:rPr>
              <a:t>18,000</a:t>
            </a:r>
            <a:r>
              <a:rPr lang="zh-TW" altLang="en-US" sz="3600" dirty="0">
                <a:latin typeface="標楷體" panose="03000509000000000000" pitchFamily="65" charset="-120"/>
                <a:ea typeface="標楷體" panose="03000509000000000000" pitchFamily="65" charset="-120"/>
              </a:rPr>
              <a:t>美元，二年制共</a:t>
            </a:r>
            <a:r>
              <a:rPr lang="en-US" altLang="zh-TW" sz="3600" dirty="0">
                <a:latin typeface="標楷體" panose="03000509000000000000" pitchFamily="65" charset="-120"/>
                <a:ea typeface="標楷體" panose="03000509000000000000" pitchFamily="65" charset="-120"/>
              </a:rPr>
              <a:t>16,000</a:t>
            </a:r>
            <a:r>
              <a:rPr lang="zh-TW" altLang="en-US" sz="3600" dirty="0">
                <a:latin typeface="標楷體" panose="03000509000000000000" pitchFamily="65" charset="-120"/>
                <a:ea typeface="標楷體" panose="03000509000000000000" pitchFamily="65" charset="-120"/>
              </a:rPr>
              <a:t>美元</a:t>
            </a:r>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dirty="0"/>
          </a:p>
        </p:txBody>
      </p:sp>
    </p:spTree>
    <p:custDataLst>
      <p:tags r:id="rId1"/>
    </p:custDataLst>
    <p:extLst>
      <p:ext uri="{BB962C8B-B14F-4D97-AF65-F5344CB8AC3E}">
        <p14:creationId xmlns:p14="http://schemas.microsoft.com/office/powerpoint/2010/main" val="26224642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94648856"/>
      </p:ext>
    </p:extLst>
  </p:cSld>
  <p:clrMapOvr>
    <a:masterClrMapping/>
  </p:clrMapOvr>
  <p:transition spd="slow">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3" y="1557339"/>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pPr>
            <a:r>
              <a:rPr lang="zh-TW" altLang="en-US">
                <a:latin typeface="Arial" pitchFamily="34" charset="0"/>
                <a:ea typeface="標楷體" pitchFamily="65" charset="-120"/>
              </a:rPr>
              <a:t>符合國民中學成績評量準則畢業資格者。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eaLnBrk="1" hangingPunct="1"/>
            <a:r>
              <a:rPr lang="zh-TW" altLang="en-US" sz="2800">
                <a:latin typeface="Arial" pitchFamily="34" charset="0"/>
                <a:ea typeface="標楷體" pitchFamily="65" charset="-120"/>
                <a:cs typeface="新細明體" pitchFamily="18" charset="-120"/>
              </a:rPr>
              <a:t>一、</a:t>
            </a:r>
            <a:r>
              <a:rPr lang="en-US" altLang="zh-TW" sz="2800">
                <a:ea typeface="微軟正黑體" pitchFamily="34" charset="-120"/>
                <a:cs typeface="新細明體" pitchFamily="18" charset="-120"/>
              </a:rPr>
              <a:t> </a:t>
            </a:r>
            <a:r>
              <a:rPr lang="zh-TW" altLang="en-US" sz="2800">
                <a:latin typeface="標楷體" pitchFamily="65" charset="-120"/>
                <a:ea typeface="標楷體" pitchFamily="65" charset="-120"/>
                <a:cs typeface="新細明體" pitchFamily="18" charset="-120"/>
              </a:rPr>
              <a:t>學生實際出席日數（不含公、喪、病假），須達六學期總出席日數之三分之二以上。 </a:t>
            </a:r>
          </a:p>
          <a:p>
            <a:pPr eaLnBrk="1" hangingPunct="1"/>
            <a:r>
              <a:rPr lang="zh-TW" altLang="en-US" sz="2800">
                <a:latin typeface="標楷體" pitchFamily="65" charset="-120"/>
                <a:ea typeface="標楷體" pitchFamily="65" charset="-120"/>
                <a:cs typeface="新細明體" pitchFamily="18" charset="-120"/>
              </a:rPr>
              <a:t>二、學生日常生活表現六學期成績依教師輔導與管教學生之相關規定，辦理功過相抵、獎懲實施、懲罰存記及改過銷過等事項，且依規定程序審核通過註銷後，其記錄未達三大過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三小過等同一大過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者。</a:t>
            </a:r>
            <a:r>
              <a:rPr lang="zh-TW" altLang="en-US" sz="2800">
                <a:ea typeface="微軟正黑體" pitchFamily="34" charset="-120"/>
                <a:cs typeface="新細明體" pitchFamily="18" charset="-120"/>
              </a:rPr>
              <a:t> </a:t>
            </a:r>
          </a:p>
          <a:p>
            <a:pPr eaLnBrk="1" hangingPunct="1"/>
            <a:r>
              <a:rPr lang="zh-TW" altLang="en-US" sz="2800">
                <a:latin typeface="標楷體" pitchFamily="65" charset="-120"/>
                <a:ea typeface="標楷體" pitchFamily="65" charset="-120"/>
                <a:cs typeface="新細明體" pitchFamily="18" charset="-120"/>
              </a:rPr>
              <a:t>三、學生學習領域畢業成績至少四大領域</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含</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成績達丙等</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六十分</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以上者。</a:t>
            </a:r>
            <a:endParaRPr lang="zh-TW" altLang="en-US" sz="2800">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畢業資格：</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修業資格：</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505056" cy="403187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zh-TW" dirty="0">
                <a:ea typeface="標楷體" panose="03000509000000000000" pitchFamily="65" charset="-120"/>
                <a:cs typeface="新細明體" panose="02020500000000000000" pitchFamily="18" charset="-120"/>
              </a:rPr>
              <a:t>、 </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志願序（</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7</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8</a:t>
            </a:r>
            <a:r>
              <a:rPr kumimoji="0" lang="zh-TW" altLang="zh-TW" dirty="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11</a:t>
            </a:r>
            <a:r>
              <a:rPr kumimoji="0" lang="zh-TW" altLang="zh-TW" dirty="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13</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16~30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ea typeface="標楷體" panose="03000509000000000000" pitchFamily="65" charset="-120"/>
                <a:cs typeface="新細明體" panose="02020500000000000000" pitchFamily="18" charset="-120"/>
              </a:rPr>
              <a:t>)</a:t>
            </a:r>
            <a:r>
              <a:rPr kumimoji="0" lang="zh-TW" altLang="en-US" dirty="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，可選填</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個志願數</a:t>
            </a:r>
          </a:p>
          <a:p>
            <a:pPr eaLnBrk="1" hangingPunct="1">
              <a:buFontTx/>
              <a:buChar char="•"/>
              <a:defRPr/>
            </a:pPr>
            <a:r>
              <a:rPr lang="zh-TW" altLang="zh-TW"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職業類科</a:t>
            </a:r>
            <a:r>
              <a:rPr lang="zh-TW" altLang="en-US" dirty="0">
                <a:latin typeface="標楷體" panose="03000509000000000000" pitchFamily="65" charset="-120"/>
                <a:ea typeface="標楷體" panose="03000509000000000000" pitchFamily="65" charset="-120"/>
                <a:cs typeface="新細明體" panose="02020500000000000000" pitchFamily="18" charset="-120"/>
              </a:rPr>
              <a:t>同一職</a:t>
            </a:r>
            <a:r>
              <a:rPr lang="zh-TW" altLang="zh-TW" dirty="0">
                <a:latin typeface="標楷體" panose="03000509000000000000" pitchFamily="65" charset="-120"/>
                <a:ea typeface="標楷體" panose="03000509000000000000" pitchFamily="65" charset="-120"/>
                <a:cs typeface="新細明體" panose="02020500000000000000" pitchFamily="18" charset="-120"/>
              </a:rPr>
              <a:t>群各科別連續選填為志願時，視為同一志願</a:t>
            </a:r>
            <a:r>
              <a:rPr lang="zh-TW" altLang="en-US" dirty="0">
                <a:latin typeface="標楷體" panose="03000509000000000000" pitchFamily="65" charset="-120"/>
                <a:ea typeface="標楷體" panose="03000509000000000000" pitchFamily="65" charset="-120"/>
                <a:cs typeface="新細明體" panose="02020500000000000000" pitchFamily="18" charset="-120"/>
              </a:rPr>
              <a:t>序</a:t>
            </a:r>
            <a:r>
              <a:rPr lang="zh-TW" altLang="zh-TW" dirty="0">
                <a:latin typeface="標楷體" panose="03000509000000000000" pitchFamily="65" charset="-120"/>
                <a:ea typeface="標楷體" panose="03000509000000000000" pitchFamily="65" charset="-120"/>
                <a:cs typeface="新細明體" panose="02020500000000000000" pitchFamily="18" charset="-120"/>
              </a:rPr>
              <a:t>計分</a:t>
            </a:r>
            <a:endParaRPr kumimoji="0" lang="en-US" altLang="zh-TW"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當總積分完全相同需進行超額比序</a:t>
            </a:r>
            <a:r>
              <a:rPr kumimoji="0" lang="zh-TW" altLang="en-US" dirty="0">
                <a:ea typeface="標楷體" panose="03000509000000000000" pitchFamily="65" charset="-120"/>
                <a:cs typeface="新細明體" panose="02020500000000000000" pitchFamily="18" charset="-120"/>
              </a:rPr>
              <a:t>，比序至「志願序積分」項目時，</a:t>
            </a:r>
            <a:r>
              <a:rPr kumimoji="0" lang="zh-TW" altLang="en-US" dirty="0">
                <a:solidFill>
                  <a:srgbClr val="FF0000"/>
                </a:solidFill>
                <a:ea typeface="標楷體" panose="03000509000000000000" pitchFamily="65" charset="-120"/>
                <a:cs typeface="新細明體" panose="02020500000000000000" pitchFamily="18" charset="-120"/>
              </a:rPr>
              <a:t>志願序積分高者將優先錄取</a:t>
            </a:r>
            <a:r>
              <a:rPr kumimoji="0" lang="zh-TW" altLang="en-US"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1147708755"/>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111</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537566069"/>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造園科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extLst>
              <p:ext uri="{D42A27DB-BD31-4B8C-83A1-F6EECF244321}">
                <p14:modId xmlns:p14="http://schemas.microsoft.com/office/powerpoint/2010/main" val="191335969"/>
              </p:ext>
            </p:extLst>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6</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與「家長意見」相符者得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與「導師意見」相符者得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與「輔導教師意見」相符者得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採計</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endParaRPr lang="en-US" altLang="zh-TW" sz="2400" b="1" dirty="0">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總分</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就近入學：</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4638" name="Text Box 12"/>
          <p:cNvSpPr txBox="1">
            <a:spLocks noChangeArrowheads="1"/>
          </p:cNvSpPr>
          <p:nvPr/>
        </p:nvSpPr>
        <p:spPr bwMode="auto">
          <a:xfrm>
            <a:off x="2595564" y="5175251"/>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buFontTx/>
              <a:buChar char="•"/>
            </a:pPr>
            <a:r>
              <a:rPr lang="zh-TW" altLang="en-US">
                <a:latin typeface="標楷體" pitchFamily="65" charset="-120"/>
                <a:ea typeface="標楷體" pitchFamily="65" charset="-120"/>
              </a:rPr>
              <a:t>桃園區學生符合就近入學得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50000"/>
              </a:spcBef>
              <a:buFontTx/>
              <a:buChar char="•"/>
            </a:pPr>
            <a:r>
              <a:rPr lang="zh-TW" altLang="en-US">
                <a:latin typeface="標楷體" pitchFamily="65" charset="-120"/>
                <a:ea typeface="標楷體" pitchFamily="65" charset="-120"/>
              </a:rPr>
              <a:t>共同就學區學生得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均衡學習：</a:t>
            </a:r>
            <a:r>
              <a:rPr kumimoji="0" lang="en-US" altLang="zh-TW" sz="3600" b="1" dirty="0">
                <a:solidFill>
                  <a:srgbClr val="000090"/>
                </a:solidFill>
                <a:latin typeface="標楷體" pitchFamily="65" charset="-120"/>
                <a:ea typeface="標楷體" pitchFamily="65" charset="-120"/>
              </a:rPr>
              <a:t>9</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5655" name="Text Box 25"/>
          <p:cNvSpPr txBox="1">
            <a:spLocks noChangeArrowheads="1"/>
          </p:cNvSpPr>
          <p:nvPr/>
        </p:nvSpPr>
        <p:spPr bwMode="auto">
          <a:xfrm>
            <a:off x="1359139" y="1881978"/>
            <a:ext cx="9438952" cy="1624676"/>
          </a:xfrm>
          <a:prstGeom prst="rect">
            <a:avLst/>
          </a:prstGeom>
          <a:noFill/>
          <a:ln w="9525">
            <a:noFill/>
            <a:miter lim="800000"/>
            <a:headEnd/>
            <a:tailEnd/>
          </a:ln>
        </p:spPr>
        <p:txBody>
          <a:bodyPr wrap="square">
            <a:spAutoFit/>
          </a:bodyPr>
          <a:lstStyle/>
          <a:p>
            <a:pPr marL="261938" indent="-261938" eaLnBrk="1" hangingPunct="1">
              <a:lnSpc>
                <a:spcPct val="75000"/>
              </a:lnSpc>
              <a:spcBef>
                <a:spcPct val="10000"/>
              </a:spcBef>
              <a:buFontTx/>
              <a:buChar char="•"/>
            </a:pPr>
            <a:r>
              <a:rPr lang="en-US" altLang="zh-TW" dirty="0">
                <a:latin typeface="標楷體" pitchFamily="65" charset="-120"/>
                <a:ea typeface="標楷體" pitchFamily="65" charset="-120"/>
              </a:rPr>
              <a:t>108</a:t>
            </a:r>
            <a:r>
              <a:rPr lang="zh-TW" altLang="en-US" dirty="0">
                <a:latin typeface="標楷體" pitchFamily="65" charset="-120"/>
                <a:ea typeface="標楷體" pitchFamily="65" charset="-120"/>
              </a:rPr>
              <a:t>學年度以後入學：基本條件為國中健體、藝術、綜合活動、科技領域五學期平均成績達</a:t>
            </a:r>
            <a:r>
              <a:rPr lang="en-US" altLang="zh-TW" dirty="0">
                <a:latin typeface="標楷體" pitchFamily="65" charset="-120"/>
                <a:ea typeface="標楷體" pitchFamily="65" charset="-120"/>
              </a:rPr>
              <a:t>60</a:t>
            </a:r>
            <a:r>
              <a:rPr lang="zh-TW" altLang="en-US" dirty="0">
                <a:latin typeface="標楷體" pitchFamily="65" charset="-120"/>
                <a:ea typeface="標楷體" pitchFamily="65" charset="-120"/>
              </a:rPr>
              <a:t>分以上者，每個領域各得</a:t>
            </a:r>
            <a:r>
              <a:rPr lang="en-US" altLang="zh-TW" dirty="0">
                <a:latin typeface="標楷體" pitchFamily="65" charset="-120"/>
                <a:ea typeface="標楷體" pitchFamily="65" charset="-120"/>
              </a:rPr>
              <a:t>3</a:t>
            </a:r>
            <a:r>
              <a:rPr lang="zh-TW" altLang="en-US" dirty="0">
                <a:latin typeface="標楷體" pitchFamily="65" charset="-120"/>
                <a:ea typeface="標楷體" pitchFamily="65" charset="-120"/>
              </a:rPr>
              <a:t>分，最高</a:t>
            </a:r>
            <a:r>
              <a:rPr lang="en-US" altLang="zh-TW" dirty="0">
                <a:latin typeface="標楷體" pitchFamily="65" charset="-120"/>
                <a:ea typeface="標楷體" pitchFamily="65" charset="-120"/>
              </a:rPr>
              <a:t>9</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marL="261938" indent="-261938" eaLnBrk="1" hangingPunct="1">
              <a:lnSpc>
                <a:spcPct val="75000"/>
              </a:lnSpc>
              <a:spcBef>
                <a:spcPct val="10000"/>
              </a:spcBef>
              <a:buFontTx/>
              <a:buChar char="•"/>
            </a:pPr>
            <a:endParaRPr lang="zh-TW" altLang="en-US" dirty="0">
              <a:latin typeface="標楷體" pitchFamily="65" charset="-120"/>
              <a:ea typeface="標楷體" pitchFamily="65" charset="-120"/>
            </a:endParaRPr>
          </a:p>
        </p:txBody>
      </p:sp>
      <p:grpSp>
        <p:nvGrpSpPr>
          <p:cNvPr id="155657" name="群組 4"/>
          <p:cNvGrpSpPr>
            <a:grpSpLocks/>
          </p:cNvGrpSpPr>
          <p:nvPr/>
        </p:nvGrpSpPr>
        <p:grpSpPr bwMode="auto">
          <a:xfrm>
            <a:off x="1524000" y="3820404"/>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8" name="群組 7"/>
          <p:cNvGrpSpPr>
            <a:grpSpLocks/>
          </p:cNvGrpSpPr>
          <p:nvPr/>
        </p:nvGrpSpPr>
        <p:grpSpPr bwMode="auto">
          <a:xfrm>
            <a:off x="5238751" y="3708893"/>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8" name="文字方塊 17"/>
          <p:cNvSpPr txBox="1"/>
          <p:nvPr/>
        </p:nvSpPr>
        <p:spPr>
          <a:xfrm>
            <a:off x="7024694" y="3891819"/>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品德表現：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9" name="Rectangle 3"/>
          <p:cNvSpPr>
            <a:spLocks noChangeArrowheads="1"/>
          </p:cNvSpPr>
          <p:nvPr/>
        </p:nvSpPr>
        <p:spPr bwMode="auto">
          <a:xfrm>
            <a:off x="1703512" y="4749092"/>
            <a:ext cx="8750206" cy="206428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大功每次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4.5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分，記功每次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分，嘉獎每次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0.5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最高</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a:t>
            </a:r>
          </a:p>
          <a:p>
            <a:pPr eaLnBrk="1" hangingPunct="1">
              <a:defRPr/>
            </a:pPr>
            <a:endParaRPr lang="zh-TW" altLang="en-US"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銷過後，無記過或二次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含</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警告以下者得</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674"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6675"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服務表現：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2" name="Rectangle 3"/>
          <p:cNvSpPr>
            <a:spLocks noChangeArrowheads="1"/>
          </p:cNvSpPr>
          <p:nvPr/>
        </p:nvSpPr>
        <p:spPr bwMode="auto">
          <a:xfrm>
            <a:off x="1325154" y="2060848"/>
            <a:ext cx="9684567" cy="354161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eaLnBrk="1" hangingPunct="1">
              <a:buFontTx/>
              <a:buChar char="•"/>
              <a:defRPr/>
            </a:pPr>
            <a:r>
              <a:rPr lang="zh-TW" altLang="en-US" dirty="0">
                <a:latin typeface="標楷體" pitchFamily="65" charset="-120"/>
                <a:ea typeface="標楷體" pitchFamily="65" charset="-120"/>
                <a:cs typeface="新細明體" charset="0"/>
              </a:rPr>
              <a:t>擔任班級內幹部、自治市幹部及社團幹部任滿</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學期，經考核表現優良者得</a:t>
            </a:r>
            <a:r>
              <a:rPr lang="en-US" altLang="zh-TW" dirty="0">
                <a:latin typeface="標楷體" pitchFamily="65" charset="-120"/>
                <a:ea typeface="標楷體" pitchFamily="65" charset="-120"/>
                <a:cs typeface="新細明體" charset="0"/>
              </a:rPr>
              <a:t>2</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上限</a:t>
            </a:r>
            <a:r>
              <a:rPr lang="en-US" altLang="zh-TW" dirty="0">
                <a:latin typeface="標楷體" pitchFamily="65" charset="-120"/>
                <a:ea typeface="標楷體" pitchFamily="65" charset="-120"/>
                <a:cs typeface="新細明體" charset="0"/>
              </a:rPr>
              <a:t>4</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a:t>
            </a:r>
          </a:p>
          <a:p>
            <a:pPr eaLnBrk="1" hangingPunct="1">
              <a:buFontTx/>
              <a:buChar char="•"/>
              <a:defRPr/>
            </a:pPr>
            <a:endParaRPr lang="zh-TW" altLang="en-US" dirty="0">
              <a:latin typeface="標楷體" pitchFamily="65" charset="-120"/>
              <a:ea typeface="標楷體" pitchFamily="65" charset="-120"/>
              <a:cs typeface="新細明體" charset="0"/>
            </a:endParaRPr>
          </a:p>
          <a:p>
            <a:pPr eaLnBrk="1" hangingPunct="1">
              <a:buFontTx/>
              <a:buChar char="•"/>
              <a:defRPr/>
            </a:pPr>
            <a:r>
              <a:rPr lang="zh-TW" altLang="en-US" dirty="0">
                <a:latin typeface="標楷體" pitchFamily="65" charset="-120"/>
                <a:ea typeface="標楷體" pitchFamily="65" charset="-120"/>
                <a:cs typeface="新細明體" charset="0"/>
              </a:rPr>
              <a:t>志願服務學習時數，每</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小時</a:t>
            </a:r>
            <a:r>
              <a:rPr lang="en-US" altLang="zh-TW" dirty="0">
                <a:latin typeface="標楷體" pitchFamily="65" charset="-120"/>
                <a:ea typeface="標楷體" pitchFamily="65" charset="-120"/>
                <a:cs typeface="新細明體" charset="0"/>
              </a:rPr>
              <a:t>0.3</a:t>
            </a:r>
            <a:r>
              <a:rPr lang="zh-TW" altLang="en-US" dirty="0">
                <a:latin typeface="標楷體" pitchFamily="65" charset="-120"/>
                <a:ea typeface="標楷體" pitchFamily="65" charset="-120"/>
                <a:cs typeface="新細明體" charset="0"/>
              </a:rPr>
              <a:t>分。</a:t>
            </a:r>
            <a:r>
              <a:rPr lang="en-US" altLang="zh-TW" dirty="0">
                <a:solidFill>
                  <a:srgbClr val="FF0000"/>
                </a:solidFill>
                <a:latin typeface="標楷體" pitchFamily="65" charset="-120"/>
                <a:ea typeface="標楷體" pitchFamily="65" charset="-120"/>
                <a:cs typeface="新細明體" charset="0"/>
              </a:rPr>
              <a:t>(</a:t>
            </a:r>
            <a:r>
              <a:rPr lang="zh-TW" altLang="en-US" dirty="0">
                <a:solidFill>
                  <a:srgbClr val="FF0000"/>
                </a:solidFill>
                <a:latin typeface="標楷體" pitchFamily="65" charset="-120"/>
                <a:ea typeface="標楷體" pitchFamily="65" charset="-120"/>
                <a:cs typeface="新細明體" charset="0"/>
              </a:rPr>
              <a:t>未滿</a:t>
            </a:r>
            <a:r>
              <a:rPr lang="en-US" altLang="zh-TW" dirty="0">
                <a:solidFill>
                  <a:srgbClr val="FF0000"/>
                </a:solidFill>
                <a:latin typeface="標楷體" pitchFamily="65" charset="-120"/>
                <a:ea typeface="標楷體" pitchFamily="65" charset="-120"/>
                <a:cs typeface="新細明體" charset="0"/>
              </a:rPr>
              <a:t>1</a:t>
            </a:r>
            <a:r>
              <a:rPr lang="zh-TW" altLang="en-US" dirty="0">
                <a:solidFill>
                  <a:srgbClr val="FF0000"/>
                </a:solidFill>
                <a:latin typeface="標楷體" pitchFamily="65" charset="-120"/>
                <a:ea typeface="標楷體" pitchFamily="65" charset="-120"/>
                <a:cs typeface="新細明體" charset="0"/>
              </a:rPr>
              <a:t>小時不計分</a:t>
            </a:r>
            <a:r>
              <a:rPr lang="en-US" altLang="zh-TW" dirty="0">
                <a:solidFill>
                  <a:srgbClr val="FF0000"/>
                </a:solidFill>
                <a:latin typeface="標楷體" pitchFamily="65" charset="-120"/>
                <a:ea typeface="標楷體" pitchFamily="65" charset="-120"/>
                <a:cs typeface="新細明體" charset="0"/>
              </a:rPr>
              <a:t>)</a:t>
            </a:r>
            <a:endParaRPr lang="zh-TW" altLang="en-US" dirty="0">
              <a:solidFill>
                <a:srgbClr val="FF0000"/>
              </a:solidFill>
              <a:latin typeface="標楷體" pitchFamily="65" charset="-120"/>
              <a:ea typeface="標楷體" pitchFamily="65" charset="-120"/>
              <a:cs typeface="新細明體" charset="0"/>
            </a:endParaRPr>
          </a:p>
          <a:p>
            <a:pPr eaLnBrk="1" hangingPunct="1">
              <a:defRPr/>
            </a:pPr>
            <a:endParaRPr lang="zh-TW" altLang="en-US" dirty="0">
              <a:latin typeface="標楷體" pitchFamily="65" charset="-120"/>
              <a:ea typeface="標楷體" pitchFamily="65" charset="-120"/>
              <a:cs typeface="新細明體" charset="0"/>
            </a:endParaRPr>
          </a:p>
          <a:p>
            <a:pPr eaLnBrk="1" hangingPunct="1">
              <a:defRPr/>
            </a:pPr>
            <a:r>
              <a:rPr lang="zh-TW" altLang="en-US" dirty="0">
                <a:latin typeface="標楷體" pitchFamily="65" charset="-120"/>
                <a:ea typeface="標楷體" pitchFamily="65" charset="-120"/>
                <a:cs typeface="新細明體" charset="0"/>
              </a:rPr>
              <a:t>擔任班級或學生幹部及志願服務學習時數得合併計分</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才藝表現：</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7703" name="Text Box 12"/>
          <p:cNvSpPr txBox="1">
            <a:spLocks noChangeArrowheads="1"/>
          </p:cNvSpPr>
          <p:nvPr/>
        </p:nvSpPr>
        <p:spPr bwMode="auto">
          <a:xfrm>
            <a:off x="1666876" y="1857375"/>
            <a:ext cx="8786813" cy="3443288"/>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20000"/>
              </a:spcBef>
            </a:pPr>
            <a:r>
              <a:rPr lang="zh-TW" altLang="en-US" dirty="0">
                <a:latin typeface="標楷體" pitchFamily="65" charset="-120"/>
                <a:ea typeface="標楷體" pitchFamily="65" charset="-120"/>
              </a:rPr>
              <a:t>限中央部會、教育主管機關主辦或委託辦理者。</a:t>
            </a:r>
            <a:endParaRPr lang="en-US" altLang="zh-TW" dirty="0">
              <a:latin typeface="標楷體" pitchFamily="65" charset="-120"/>
              <a:ea typeface="標楷體" pitchFamily="65" charset="-120"/>
            </a:endParaRPr>
          </a:p>
          <a:p>
            <a:pPr>
              <a:spcBef>
                <a:spcPct val="20000"/>
              </a:spcBef>
            </a:pPr>
            <a:endParaRPr lang="en-US" altLang="zh-TW"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同</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學</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年度同項比賽擇優</a:t>
            </a:r>
            <a:r>
              <a:rPr lang="en-US" altLang="zh-TW" dirty="0">
                <a:latin typeface="標楷體" pitchFamily="65" charset="-120"/>
                <a:ea typeface="標楷體" pitchFamily="65" charset="-120"/>
              </a:rPr>
              <a:t>1</a:t>
            </a:r>
            <a:r>
              <a:rPr lang="zh-TW" altLang="en-US" dirty="0">
                <a:latin typeface="標楷體" pitchFamily="65" charset="-120"/>
                <a:ea typeface="標楷體" pitchFamily="65" charset="-120"/>
              </a:rPr>
              <a:t>次採計；</a:t>
            </a:r>
            <a:br>
              <a:rPr lang="en-US" altLang="zh-TW" dirty="0">
                <a:latin typeface="標楷體" pitchFamily="65" charset="-120"/>
                <a:ea typeface="標楷體" pitchFamily="65" charset="-120"/>
              </a:rPr>
            </a:br>
            <a:r>
              <a:rPr lang="zh-TW" altLang="en-US" dirty="0">
                <a:latin typeface="標楷體" pitchFamily="65" charset="-120"/>
                <a:ea typeface="標楷體" pitchFamily="65" charset="-120"/>
              </a:rPr>
              <a:t>同一事蹟、同一獎項不得重複採記積分。</a:t>
            </a:r>
            <a:endParaRPr lang="en-US" altLang="zh-TW" dirty="0">
              <a:latin typeface="標楷體" pitchFamily="65" charset="-120"/>
              <a:ea typeface="標楷體" pitchFamily="65" charset="-120"/>
            </a:endParaRPr>
          </a:p>
          <a:p>
            <a:pPr>
              <a:spcBef>
                <a:spcPct val="20000"/>
              </a:spcBef>
            </a:pPr>
            <a:endParaRPr lang="zh-TW" altLang="en-US"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團體賽：依個人賽積分折半計算。</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6"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9747"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體適能：</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9751" name="矩形 11"/>
          <p:cNvSpPr>
            <a:spLocks noChangeArrowheads="1"/>
          </p:cNvSpPr>
          <p:nvPr/>
        </p:nvSpPr>
        <p:spPr bwMode="auto">
          <a:xfrm>
            <a:off x="1625600" y="1500189"/>
            <a:ext cx="9150920" cy="2308324"/>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各單項包括肌耐力、柔軟度、瞬發力、心肺耐力等，單項門檻達標準者得</a:t>
            </a:r>
            <a:r>
              <a:rPr lang="en-US" altLang="zh-TW" dirty="0">
                <a:latin typeface="標楷體" pitchFamily="65" charset="-120"/>
                <a:ea typeface="標楷體" pitchFamily="65" charset="-120"/>
              </a:rPr>
              <a:t>6</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身心障礙、重大疾病、體弱或因故無法測試者特殊學生等依教育部相關辦法辦理。</a:t>
            </a:r>
            <a:r>
              <a:rPr lang="en-US" altLang="zh-TW" dirty="0">
                <a:latin typeface="標楷體" pitchFamily="65" charset="-120"/>
                <a:ea typeface="標楷體" pitchFamily="65" charset="-120"/>
              </a:rPr>
              <a:t> </a:t>
            </a:r>
          </a:p>
        </p:txBody>
      </p:sp>
      <p:pic>
        <p:nvPicPr>
          <p:cNvPr id="159752" name="Picture 3" descr="一分鐘仰臥起坐"/>
          <p:cNvPicPr>
            <a:picLocks noChangeAspect="1" noChangeArrowheads="1"/>
          </p:cNvPicPr>
          <p:nvPr/>
        </p:nvPicPr>
        <p:blipFill>
          <a:blip r:embed="rId2"/>
          <a:srcRect/>
          <a:stretch>
            <a:fillRect/>
          </a:stretch>
        </p:blipFill>
        <p:spPr bwMode="auto">
          <a:xfrm>
            <a:off x="1774825" y="4643439"/>
            <a:ext cx="2338388" cy="1500187"/>
          </a:xfrm>
          <a:prstGeom prst="rect">
            <a:avLst/>
          </a:prstGeom>
          <a:noFill/>
          <a:ln w="9525">
            <a:noFill/>
            <a:miter lim="800000"/>
            <a:headEnd/>
            <a:tailEnd/>
          </a:ln>
        </p:spPr>
      </p:pic>
      <p:pic>
        <p:nvPicPr>
          <p:cNvPr id="159753" name="Picture 2" descr="坐姿體前彎"/>
          <p:cNvPicPr>
            <a:picLocks noChangeAspect="1" noChangeArrowheads="1"/>
          </p:cNvPicPr>
          <p:nvPr/>
        </p:nvPicPr>
        <p:blipFill>
          <a:blip r:embed="rId3"/>
          <a:srcRect/>
          <a:stretch>
            <a:fillRect/>
          </a:stretch>
        </p:blipFill>
        <p:spPr bwMode="auto">
          <a:xfrm>
            <a:off x="4310063" y="4643439"/>
            <a:ext cx="2000250" cy="1500187"/>
          </a:xfrm>
          <a:prstGeom prst="rect">
            <a:avLst/>
          </a:prstGeom>
          <a:noFill/>
          <a:ln w="9525">
            <a:noFill/>
            <a:miter lim="800000"/>
            <a:headEnd/>
            <a:tailEnd/>
          </a:ln>
        </p:spPr>
      </p:pic>
      <p:pic>
        <p:nvPicPr>
          <p:cNvPr id="159754" name="Picture 4" descr="800公尺跑走照片"/>
          <p:cNvPicPr>
            <a:picLocks noChangeAspect="1" noChangeArrowheads="1"/>
          </p:cNvPicPr>
          <p:nvPr/>
        </p:nvPicPr>
        <p:blipFill>
          <a:blip r:embed="rId4"/>
          <a:srcRect/>
          <a:stretch>
            <a:fillRect/>
          </a:stretch>
        </p:blipFill>
        <p:spPr bwMode="auto">
          <a:xfrm>
            <a:off x="8577263" y="4608513"/>
            <a:ext cx="2038350" cy="1535112"/>
          </a:xfrm>
          <a:prstGeom prst="rect">
            <a:avLst/>
          </a:prstGeom>
          <a:noFill/>
          <a:ln w="9525">
            <a:noFill/>
            <a:miter lim="800000"/>
            <a:headEnd/>
            <a:tailEnd/>
          </a:ln>
        </p:spPr>
      </p:pic>
      <p:pic>
        <p:nvPicPr>
          <p:cNvPr id="159756" name="Picture 2" descr="立定跳遠"/>
          <p:cNvPicPr>
            <a:picLocks noChangeAspect="1" noChangeArrowheads="1"/>
          </p:cNvPicPr>
          <p:nvPr/>
        </p:nvPicPr>
        <p:blipFill>
          <a:blip r:embed="rId5"/>
          <a:srcRect/>
          <a:stretch>
            <a:fillRect/>
          </a:stretch>
        </p:blipFill>
        <p:spPr bwMode="auto">
          <a:xfrm>
            <a:off x="6424614" y="4635501"/>
            <a:ext cx="2079625" cy="1508125"/>
          </a:xfrm>
          <a:prstGeom prst="rect">
            <a:avLst/>
          </a:prstGeom>
          <a:noFill/>
          <a:ln w="9525">
            <a:noFill/>
            <a:miter lim="800000"/>
            <a:headEnd/>
            <a:tailEnd/>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本土語言認證：</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原住民族語言能力認證：原住民族委員會主辦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客語能力認證：客家委員會主辦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閩南語語言能力認證：教育部主辦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單項通過者得</a:t>
            </a:r>
            <a:r>
              <a:rPr lang="en-US" altLang="zh-TW" dirty="0">
                <a:latin typeface="標楷體" pitchFamily="65" charset="-120"/>
                <a:ea typeface="標楷體" pitchFamily="65" charset="-120"/>
              </a:rPr>
              <a:t>2</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lvl="1" defTabSz="1066800" eaLnBrk="1" fontAlgn="auto" hangingPunct="1">
                <a:lnSpc>
                  <a:spcPct val="90000"/>
                </a:lnSpc>
                <a:spcBef>
                  <a:spcPts val="0"/>
                </a:spcBef>
                <a:spcAft>
                  <a:spcPct val="15000"/>
                </a:spcAft>
                <a:defRPr/>
              </a:pPr>
              <a:r>
                <a:rPr kumimoji="0" lang="en-US" altLang="zh-TW" sz="2400" dirty="0">
                  <a:solidFill>
                    <a:schemeClr val="tx1"/>
                  </a:solidFill>
                </a:rPr>
                <a:t>  </a:t>
              </a:r>
              <a:r>
                <a:rPr kumimoji="0" lang="en-US" altLang="zh-TW" sz="2400" dirty="0">
                  <a:solidFill>
                    <a:schemeClr val="tx1"/>
                  </a:solidFill>
                  <a:latin typeface="標楷體" pitchFamily="65" charset="-120"/>
                  <a:ea typeface="標楷體" pitchFamily="65" charset="-120"/>
                </a:rPr>
                <a:t>33</a:t>
              </a:r>
              <a:r>
                <a:rPr kumimoji="0" lang="zh-TW" altLang="en-US" sz="2400" dirty="0">
                  <a:solidFill>
                    <a:schemeClr val="tx1"/>
                  </a:solidFill>
                  <a:latin typeface="標楷體" pitchFamily="65" charset="-120"/>
                  <a:ea typeface="標楷體" pitchFamily="65" charset="-120"/>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defTabSz="1600200" eaLnBrk="1" fontAlgn="auto" hangingPunct="1">
                <a:lnSpc>
                  <a:spcPct val="90000"/>
                </a:lnSpc>
                <a:spcBef>
                  <a:spcPts val="0"/>
                </a:spcBef>
                <a:spcAft>
                  <a:spcPct val="35000"/>
                </a:spcAft>
                <a:defRPr/>
              </a:pPr>
              <a:r>
                <a:rPr kumimoji="0" lang="zh-TW" altLang="en-US" sz="3600" b="1" dirty="0">
                  <a:latin typeface="標楷體" pitchFamily="65" charset="-120"/>
                  <a:ea typeface="標楷體" pitchFamily="65" charset="-120"/>
                </a:rPr>
                <a:t>教育會考</a:t>
              </a:r>
            </a:p>
          </p:txBody>
        </p:sp>
      </p:grpSp>
      <p:graphicFrame>
        <p:nvGraphicFramePr>
          <p:cNvPr id="225284" name="Group 4"/>
          <p:cNvGraphicFramePr>
            <a:graphicFrameLocks noGrp="1"/>
          </p:cNvGraphicFramePr>
          <p:nvPr>
            <p:extLst>
              <p:ext uri="{D42A27DB-BD31-4B8C-83A1-F6EECF244321}">
                <p14:modId xmlns:p14="http://schemas.microsoft.com/office/powerpoint/2010/main" val="3468892643"/>
              </p:ext>
            </p:extLst>
          </p:nvPr>
        </p:nvGraphicFramePr>
        <p:xfrm>
          <a:off x="1415480" y="1739097"/>
          <a:ext cx="9613478" cy="4537805"/>
        </p:xfrm>
        <a:graphic>
          <a:graphicData uri="http://schemas.openxmlformats.org/drawingml/2006/table">
            <a:tbl>
              <a:tblPr/>
              <a:tblGrid>
                <a:gridCol w="2376264">
                  <a:extLst>
                    <a:ext uri="{9D8B030D-6E8A-4147-A177-3AD203B41FA5}">
                      <a16:colId xmlns:a16="http://schemas.microsoft.com/office/drawing/2014/main" val="20000"/>
                    </a:ext>
                  </a:extLst>
                </a:gridCol>
                <a:gridCol w="3599941">
                  <a:extLst>
                    <a:ext uri="{9D8B030D-6E8A-4147-A177-3AD203B41FA5}">
                      <a16:colId xmlns:a16="http://schemas.microsoft.com/office/drawing/2014/main" val="20001"/>
                    </a:ext>
                  </a:extLst>
                </a:gridCol>
                <a:gridCol w="3637273">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Sld>
  <p:clrMapOvr>
    <a:masterClrMapping/>
  </p:clrMapOvr>
  <p:transition spd="slow"/>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04431"/>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898652"/>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51584" y="2564904"/>
            <a:ext cx="8207375" cy="2520925"/>
          </a:xfrm>
          <a:prstGeom prst="rect">
            <a:avLst/>
          </a:prstGeom>
          <a:noFill/>
          <a:ln w="9525">
            <a:noFill/>
            <a:miter lim="800000"/>
            <a:headEnd/>
            <a:tailEnd/>
          </a:ln>
        </p:spPr>
        <p:txBody>
          <a:bodyPr anchor="b"/>
          <a:lstStyle/>
          <a:p>
            <a:pPr eaLnBrk="1" hangingPunct="1">
              <a:spcBef>
                <a:spcPct val="20000"/>
              </a:spcBef>
            </a:pP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  -5</a:t>
            </a:r>
            <a:r>
              <a:rPr lang="zh-TW" altLang="en-US" b="1" dirty="0">
                <a:latin typeface="標楷體" pitchFamily="65" charset="-120"/>
                <a:ea typeface="標楷體" pitchFamily="65" charset="-120"/>
                <a:sym typeface="Arial" pitchFamily="34" charset="0"/>
              </a:rPr>
              <a:t>月五專完全免試入學</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extLst>
      <p:ext uri="{BB962C8B-B14F-4D97-AF65-F5344CB8AC3E}">
        <p14:creationId xmlns:p14="http://schemas.microsoft.com/office/powerpoint/2010/main" val="40750664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6208807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929239"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標楷體" pitchFamily="65" charset="-120"/>
                <a:ea typeface="標楷體" pitchFamily="65" charset="-120"/>
              </a:rPr>
              <a:t>5/1-5/8</a:t>
            </a:r>
            <a:r>
              <a:rPr lang="zh-TW" altLang="en-US" b="1" dirty="0">
                <a:latin typeface="標楷體" pitchFamily="65" charset="-120"/>
                <a:ea typeface="標楷體" pitchFamily="65" charset="-120"/>
              </a:rPr>
              <a:t> 五專完全免試報名。</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5/16</a:t>
            </a:r>
            <a:r>
              <a:rPr lang="zh-TW" altLang="en-US" b="1" dirty="0">
                <a:latin typeface="標楷體" pitchFamily="65" charset="-120"/>
                <a:ea typeface="標楷體" pitchFamily="65" charset="-120"/>
              </a:rPr>
              <a:t> 五專完全免試錄取公告。</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5/17-6/14</a:t>
            </a:r>
            <a:r>
              <a:rPr lang="zh-TW" altLang="en-US" b="1" dirty="0">
                <a:latin typeface="標楷體" pitchFamily="65" charset="-120"/>
                <a:ea typeface="標楷體" pitchFamily="65" charset="-120"/>
              </a:rPr>
              <a:t>五專完全免試報到。</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5/20-24</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6/14</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6/18</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6/20-6/30</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7/10</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extLst>
      <p:ext uri="{BB962C8B-B14F-4D97-AF65-F5344CB8AC3E}">
        <p14:creationId xmlns:p14="http://schemas.microsoft.com/office/powerpoint/2010/main" val="36838586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latin typeface="標楷體" pitchFamily="65" charset="-120"/>
                <a:ea typeface="標楷體" pitchFamily="65" charset="-120"/>
                <a:cs typeface="Times New Roman" pitchFamily="18" charset="0"/>
              </a:rPr>
              <a:t>五專完全免試：不採計教育會考成績，限一校一科組。</a:t>
            </a:r>
            <a:endParaRPr lang="en-US" altLang="zh-TW" b="1" dirty="0">
              <a:latin typeface="標楷體" pitchFamily="65" charset="-120"/>
              <a:ea typeface="標楷體" pitchFamily="65" charset="-120"/>
              <a:cs typeface="Times New Roman" pitchFamily="18" charset="0"/>
            </a:endParaRPr>
          </a:p>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97345318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科五專學校參加。</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五專完全免試入學招生網路平台 </a:t>
            </a:r>
            <a:r>
              <a:rPr lang="zh-TW" altLang="en-US" dirty="0"/>
              <a:t>進行</a:t>
            </a:r>
            <a:r>
              <a:rPr lang="zh-TW" altLang="en-US" sz="3800" b="1" dirty="0">
                <a:solidFill>
                  <a:srgbClr val="FF0000"/>
                </a:solidFill>
              </a:rPr>
              <a:t>集體報名</a:t>
            </a:r>
            <a:r>
              <a:rPr lang="zh-TW" altLang="en-US" dirty="0"/>
              <a:t>作業。</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207362892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2783059"/>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nvGraphicFramePr>
        <p:xfrm>
          <a:off x="7869840" y="1851942"/>
          <a:ext cx="3599007" cy="2377224"/>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dirty="0"/>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nvGraphicFramePr>
        <p:xfrm>
          <a:off x="557464" y="1822329"/>
          <a:ext cx="3718754" cy="3189966"/>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2519925" y="5510111"/>
            <a:ext cx="7152150" cy="369332"/>
          </a:xfrm>
          <a:prstGeom prst="rect">
            <a:avLst/>
          </a:prstGeom>
          <a:noFill/>
        </p:spPr>
        <p:txBody>
          <a:bodyPr wrap="square" rtlCol="0">
            <a:spAutoFit/>
          </a:bodyPr>
          <a:lstStyle/>
          <a:p>
            <a:pPr marL="684000" indent="-684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註：招生科組以各校公告之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五專完免單獨招生簡章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為準。</a:t>
            </a:r>
          </a:p>
        </p:txBody>
      </p:sp>
    </p:spTree>
    <p:extLst>
      <p:ext uri="{BB962C8B-B14F-4D97-AF65-F5344CB8AC3E}">
        <p14:creationId xmlns:p14="http://schemas.microsoft.com/office/powerpoint/2010/main" val="115102352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sz="1600" kern="100">
                          <a:effectLst/>
                          <a:latin typeface="微軟正黑體" panose="020B0604030504040204" pitchFamily="34" charset="-120"/>
                          <a:ea typeface="微軟正黑體" panose="020B0604030504040204" pitchFamily="34" charset="-120"/>
                        </a:rPr>
                        <a:t>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effectLst/>
                          <a:latin typeface="微軟正黑體" panose="020B0604030504040204" pitchFamily="34" charset="-120"/>
                          <a:ea typeface="微軟正黑體" panose="020B0604030504040204" pitchFamily="34" charset="-120"/>
                        </a:rPr>
                        <a:t>48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1643587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6393060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113</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extLst>
      <p:ext uri="{BB962C8B-B14F-4D97-AF65-F5344CB8AC3E}">
        <p14:creationId xmlns:p14="http://schemas.microsoft.com/office/powerpoint/2010/main" val="28256350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75444577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7942474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132</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2543927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8344243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041568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48</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058751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207568" y="2492897"/>
            <a:ext cx="7772400"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3BC3967-FCD0-43FC-9A2D-D5E5B34E9C1C}"/>
              </a:ext>
            </a:extLst>
          </p:cNvPr>
          <p:cNvPicPr>
            <a:picLocks noChangeAspect="1"/>
          </p:cNvPicPr>
          <p:nvPr/>
        </p:nvPicPr>
        <p:blipFill>
          <a:blip r:embed="rId2"/>
          <a:stretch>
            <a:fillRect/>
          </a:stretch>
        </p:blipFill>
        <p:spPr>
          <a:xfrm>
            <a:off x="9637" y="692696"/>
            <a:ext cx="12172725" cy="6165304"/>
          </a:xfrm>
          <a:prstGeom prst="rect">
            <a:avLst/>
          </a:prstGeom>
        </p:spPr>
      </p:pic>
    </p:spTree>
  </p:cSld>
  <p:clrMapOvr>
    <a:masterClrMapping/>
  </p:clrMapOvr>
  <p:transition spd="med">
    <p:fade/>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2927648" y="8255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3">
            <a:extLst>
              <a:ext uri="{FF2B5EF4-FFF2-40B4-BE49-F238E27FC236}">
                <a16:creationId xmlns:a16="http://schemas.microsoft.com/office/drawing/2014/main" id="{813C9841-C640-4BD1-AA56-5421E15EA33F}"/>
              </a:ext>
            </a:extLst>
          </p:cNvPr>
          <p:cNvPicPr>
            <a:picLocks noChangeAspect="1"/>
          </p:cNvPicPr>
          <p:nvPr/>
        </p:nvPicPr>
        <p:blipFill>
          <a:blip r:embed="rId8"/>
          <a:stretch>
            <a:fillRect/>
          </a:stretch>
        </p:blipFill>
        <p:spPr>
          <a:xfrm>
            <a:off x="227348" y="776866"/>
            <a:ext cx="11737303" cy="6081133"/>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17813</TotalTime>
  <Words>11375</Words>
  <Application>Microsoft Office PowerPoint</Application>
  <PresentationFormat>寬螢幕</PresentationFormat>
  <Paragraphs>1761</Paragraphs>
  <Slides>143</Slides>
  <Notes>48</Notes>
  <HiddenSlides>0</HiddenSlides>
  <MMClips>0</MMClips>
  <ScaleCrop>false</ScaleCrop>
  <HeadingPairs>
    <vt:vector size="6" baseType="variant">
      <vt:variant>
        <vt:lpstr>使用字型</vt:lpstr>
      </vt:variant>
      <vt:variant>
        <vt:i4>13</vt:i4>
      </vt:variant>
      <vt:variant>
        <vt:lpstr>佈景主題</vt:lpstr>
      </vt:variant>
      <vt:variant>
        <vt:i4>1</vt:i4>
      </vt:variant>
      <vt:variant>
        <vt:lpstr>投影片標題</vt:lpstr>
      </vt:variant>
      <vt:variant>
        <vt:i4>143</vt:i4>
      </vt:variant>
    </vt:vector>
  </HeadingPairs>
  <TitlesOfParts>
    <vt:vector size="157" baseType="lpstr">
      <vt:lpstr>BiauKai</vt:lpstr>
      <vt:lpstr>Cataneo BT</vt:lpstr>
      <vt:lpstr>文鼎中圓</vt:lpstr>
      <vt:lpstr>Microsoft JhengHei</vt:lpstr>
      <vt:lpstr>Microsoft JhengHei</vt:lpstr>
      <vt:lpstr>標楷體</vt:lpstr>
      <vt:lpstr>Arial</vt:lpstr>
      <vt:lpstr>Calibri</vt:lpstr>
      <vt:lpstr>Candara</vt:lpstr>
      <vt:lpstr>Times New Roman</vt:lpstr>
      <vt:lpstr>Verdana</vt:lpstr>
      <vt:lpstr>Wingdings</vt:lpstr>
      <vt:lpstr>Wingdings 2</vt:lpstr>
      <vt:lpstr>12年國教簡報</vt:lpstr>
      <vt:lpstr>PowerPoint 簡報</vt:lpstr>
      <vt:lpstr>          目次</vt:lpstr>
      <vt:lpstr>PowerPoint 簡報</vt:lpstr>
      <vt:lpstr>112學年度適性入學成果</vt:lpstr>
      <vt:lpstr>112學年度適性入學成果</vt:lpstr>
      <vt:lpstr>112學年度適性入學成果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桃連區職業類科之群科屬性</vt:lpstr>
      <vt:lpstr>分析職業類科升學進路的觀察重點</vt:lpstr>
      <vt:lpstr>機械群簡介</vt:lpstr>
      <vt:lpstr>機械群簡介</vt:lpstr>
      <vt:lpstr>機械群簡介</vt:lpstr>
      <vt:lpstr>高職與高中的進路比較分析</vt:lpstr>
      <vt:lpstr>桃連區機械群113學年度招生科別</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數學科非選擇題 評分說明</vt:lpstr>
      <vt:lpstr>數學非選擇題評量的能力</vt:lpstr>
      <vt:lpstr>評分規準</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PowerPoint 簡報</vt:lpstr>
      <vt:lpstr>PowerPoint 簡報</vt:lpstr>
      <vt:lpstr>寫作測驗評量的能力</vt:lpstr>
      <vt:lpstr>答案卷樣式</vt:lpstr>
      <vt:lpstr>寫作測驗作答注意事項</vt:lpstr>
      <vt:lpstr>PowerPoint 簡報</vt:lpstr>
      <vt:lpstr>PowerPoint 簡報</vt:lpstr>
      <vt:lpstr>PowerPoint 簡報</vt:lpstr>
      <vt:lpstr>桃連區主要入學管道</vt:lpstr>
      <vt:lpstr>國中畢業生升學管道圖</vt:lpstr>
      <vt:lpstr>113學年度桃連區適性入學管道</vt:lpstr>
      <vt:lpstr>桃園市完全免試入學管道</vt:lpstr>
      <vt:lpstr>資格、做法</vt:lpstr>
      <vt:lpstr>招生區域與學校</vt:lpstr>
      <vt:lpstr>PowerPoint 簡報</vt:lpstr>
      <vt:lpstr>PowerPoint 簡報</vt:lpstr>
      <vt:lpstr>桃連區113年重要日程表</vt:lpstr>
      <vt:lpstr>PowerPoint 簡報</vt:lpstr>
      <vt:lpstr>專業群科甄選(特色招生)</vt:lpstr>
      <vt:lpstr>PowerPoint 簡報</vt:lpstr>
      <vt:lpstr>術科考試舉隅(一)</vt:lpstr>
      <vt:lpstr>PowerPoint 簡報</vt:lpstr>
      <vt:lpstr>PowerPoint 簡報</vt:lpstr>
      <vt:lpstr>PowerPoint 簡報</vt:lpstr>
      <vt:lpstr>PowerPoint 簡報</vt:lpstr>
      <vt:lpstr>PowerPoint 簡報</vt:lpstr>
      <vt:lpstr>美國緬因中央中學</vt:lpstr>
      <vt:lpstr>加拿大薩省GSCS、卑詩省第73學區</vt:lpstr>
      <vt:lpstr>臺瑞雙聯學制</vt:lpstr>
      <vt:lpstr>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113年桃連區免試入學-同分超額比序步驟</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15026[教師-汽車]廖志宏</cp:lastModifiedBy>
  <cp:revision>1388</cp:revision>
  <cp:lastPrinted>2019-10-04T10:15:06Z</cp:lastPrinted>
  <dcterms:created xsi:type="dcterms:W3CDTF">2012-05-12T02:14:41Z</dcterms:created>
  <dcterms:modified xsi:type="dcterms:W3CDTF">2023-12-15T05:41:41Z</dcterms:modified>
</cp:coreProperties>
</file>