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  <p:sldMasterId id="2147483673" r:id="rId2"/>
  </p:sldMasterIdLst>
  <p:notesMasterIdLst>
    <p:notesMasterId r:id="rId20"/>
  </p:notesMasterIdLst>
  <p:handoutMasterIdLst>
    <p:handoutMasterId r:id="rId21"/>
  </p:handoutMasterIdLst>
  <p:sldIdLst>
    <p:sldId id="2833" r:id="rId3"/>
    <p:sldId id="2835" r:id="rId4"/>
    <p:sldId id="2836" r:id="rId5"/>
    <p:sldId id="2877" r:id="rId6"/>
    <p:sldId id="2879" r:id="rId7"/>
    <p:sldId id="2880" r:id="rId8"/>
    <p:sldId id="2881" r:id="rId9"/>
    <p:sldId id="2882" r:id="rId10"/>
    <p:sldId id="2883" r:id="rId11"/>
    <p:sldId id="2884" r:id="rId12"/>
    <p:sldId id="2886" r:id="rId13"/>
    <p:sldId id="2887" r:id="rId14"/>
    <p:sldId id="2888" r:id="rId15"/>
    <p:sldId id="2889" r:id="rId16"/>
    <p:sldId id="2890" r:id="rId17"/>
    <p:sldId id="2891" r:id="rId18"/>
    <p:sldId id="2914" r:id="rId19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FF"/>
    <a:srgbClr val="8F31F7"/>
    <a:srgbClr val="9966FF"/>
    <a:srgbClr val="D78F8E"/>
    <a:srgbClr val="E0E9ED"/>
    <a:srgbClr val="EEEFFF"/>
    <a:srgbClr val="F88614"/>
    <a:srgbClr val="6699FF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7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D7FD0-B170-4B75-BE8A-0CF05766E209}" type="datetimeFigureOut">
              <a:rPr lang="zh-TW" altLang="en-US" smtClean="0"/>
              <a:t>2023/12/27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9DB9CD-8282-45A0-9345-D2518864A7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52421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30A66E-F3ED-4055-8CC6-82A277D2BED8}" type="datetimeFigureOut">
              <a:rPr lang="zh-CN" altLang="en-US" smtClean="0"/>
              <a:t>2023/12/27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C510C-A274-4F09-B4F8-A9F6025676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7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8678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9303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9051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802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3356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1073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5583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396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563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5777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2185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TW" altLang="en-US" smtClean="0"/>
              <a:t>個別序位查詢，記得提醒學生端要允許網頁顯示彈跳視窗功能，才能查詢的到</a:t>
            </a:r>
            <a:r>
              <a:rPr lang="en-US" altLang="zh-TW" smtClean="0"/>
              <a:t>~</a:t>
            </a:r>
            <a:endParaRPr lang="zh-TW" altLang="en-US" smtClean="0"/>
          </a:p>
        </p:txBody>
      </p:sp>
      <p:sp>
        <p:nvSpPr>
          <p:cNvPr id="12186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549EE613-486A-4F47-8D2F-68EA438601CA}" type="slidenum">
              <a:rPr kumimoji="0" lang="en-US" altLang="zh-TW" smtClean="0"/>
              <a:pPr/>
              <a:t>11</a:t>
            </a:fld>
            <a:endParaRPr kumimoji="0"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2795433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C510C-A274-4F09-B4F8-A9F6025676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509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4867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5871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F2E9147-7348-7431-758D-BCB8F5E6C6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3C85309-859D-56A5-073D-648175460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548FD3D-B2CE-B808-2E41-FAB3A2AE8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2A454C62-5FED-4239-902B-2CFD862277E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979257"/>
      </p:ext>
    </p:extLst>
  </p:cSld>
  <p:clrMapOvr>
    <a:masterClrMapping/>
  </p:clrMapOvr>
  <p:transition spd="med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rotWithShape="1">
          <a:gsLst>
            <a:gs pos="0">
              <a:srgbClr val="F4F4F4"/>
            </a:gs>
            <a:gs pos="35001">
              <a:srgbClr val="D4D4D4"/>
            </a:gs>
            <a:gs pos="100000">
              <a:srgbClr val="BABBBB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F:\Temp\400页超强PPT模板\花PNG\65789.png">
            <a:extLst>
              <a:ext uri="{FF2B5EF4-FFF2-40B4-BE49-F238E27FC236}">
                <a16:creationId xmlns:a16="http://schemas.microsoft.com/office/drawing/2014/main" xmlns="" id="{0EC1E516-38A0-2AD9-E2DF-CCF2DCB7AC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9390624">
            <a:off x="-1656081" y="-3387982"/>
            <a:ext cx="2210366" cy="492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F:\Temp\400页超强PPT模板\花PNG\65789.png">
            <a:extLst>
              <a:ext uri="{FF2B5EF4-FFF2-40B4-BE49-F238E27FC236}">
                <a16:creationId xmlns:a16="http://schemas.microsoft.com/office/drawing/2014/main" xmlns="" id="{B907685C-695D-5AC9-DE31-0111F645CE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69"/>
          <a:stretch>
            <a:fillRect/>
          </a:stretch>
        </p:blipFill>
        <p:spPr bwMode="auto">
          <a:xfrm rot="2472549">
            <a:off x="8466667" y="-4942547"/>
            <a:ext cx="3110090" cy="6929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015293"/>
      </p:ext>
    </p:extLst>
  </p:cSld>
  <p:clrMapOvr>
    <a:masterClrMapping/>
  </p:clrMapOvr>
  <p:transition spd="med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6C3C7DB-056D-DCE6-4576-23E3794B5F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1" y="4767561"/>
            <a:ext cx="2133600" cy="273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3958A25-B979-23EE-544F-0DA7C067C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3636" y="4767561"/>
            <a:ext cx="2896729" cy="273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1AC9638-8021-0A35-8F23-0933FF26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1" y="4767561"/>
            <a:ext cx="2133600" cy="27320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fld id="{468D0AFF-DA05-4FE4-A9B1-F75CF117285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23011"/>
      </p:ext>
    </p:extLst>
  </p:cSld>
  <p:clrMapOvr>
    <a:masterClrMapping/>
  </p:clrMapOvr>
  <p:transition spd="med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幾何圖形母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18997" y="4868864"/>
            <a:ext cx="42500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E602F6-2A3A-468B-9D96-CB2E1F33B865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80276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3663987" y="1392180"/>
            <a:ext cx="1612498" cy="784830"/>
          </a:xfrm>
          <a:prstGeom prst="rect">
            <a:avLst/>
          </a:prstGeom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just" fontAlgn="auto">
              <a:spcBef>
                <a:spcPts val="0"/>
              </a:spcBef>
              <a:spcAft>
                <a:spcPts val="0"/>
              </a:spcAft>
              <a:defRPr sz="2400" b="0">
                <a:solidFill>
                  <a:schemeClr val="tx2">
                    <a:alpha val="91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cs typeface="方正豪体简体" panose="03000509000000000000" pitchFamily="65" charset="-122"/>
              </a:defRPr>
            </a:lvl1pPr>
          </a:lstStyle>
          <a:p>
            <a:r>
              <a:rPr lang="en-US" altLang="zh-CN" sz="2700" dirty="0">
                <a:solidFill>
                  <a:schemeClr val="tx1">
                    <a:lumMod val="65000"/>
                    <a:lumOff val="35000"/>
                    <a:alpha val="40000"/>
                  </a:schemeClr>
                </a:solidFill>
              </a:rPr>
              <a:t>CONTENTS</a:t>
            </a:r>
          </a:p>
          <a:p>
            <a:endParaRPr lang="en-US" altLang="zh-CN" sz="1800" dirty="0">
              <a:solidFill>
                <a:schemeClr val="tx1">
                  <a:lumMod val="65000"/>
                  <a:lumOff val="35000"/>
                  <a:alpha val="4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7911" y="1165863"/>
            <a:ext cx="2343539" cy="71558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50" b="1" dirty="0" smtClean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操作說</a:t>
            </a:r>
            <a:r>
              <a:rPr lang="zh-TW" altLang="en-US" sz="4050" b="1" dirty="0">
                <a:solidFill>
                  <a:schemeClr val="tx1">
                    <a:lumMod val="65000"/>
                    <a:lumOff val="35000"/>
                    <a:alpha val="91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</a:t>
            </a:r>
            <a:endParaRPr lang="en-US" altLang="zh-CN" sz="4050" b="1" dirty="0">
              <a:solidFill>
                <a:schemeClr val="tx1">
                  <a:lumMod val="65000"/>
                  <a:lumOff val="35000"/>
                  <a:alpha val="91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5"/>
          <p:cNvCxnSpPr/>
          <p:nvPr/>
        </p:nvCxnSpPr>
        <p:spPr>
          <a:xfrm flipH="1">
            <a:off x="1600200" y="1828687"/>
            <a:ext cx="577254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10"/>
          <p:cNvSpPr/>
          <p:nvPr/>
        </p:nvSpPr>
        <p:spPr>
          <a:xfrm rot="18035669">
            <a:off x="7483741" y="613867"/>
            <a:ext cx="371339" cy="320120"/>
          </a:xfrm>
          <a:prstGeom prst="triangle">
            <a:avLst/>
          </a:prstGeom>
          <a:solidFill>
            <a:srgbClr val="A3CD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等腰三角形 11"/>
          <p:cNvSpPr/>
          <p:nvPr/>
        </p:nvSpPr>
        <p:spPr>
          <a:xfrm rot="21283757">
            <a:off x="7874731" y="1045588"/>
            <a:ext cx="197969" cy="170663"/>
          </a:xfrm>
          <a:prstGeom prst="triangle">
            <a:avLst/>
          </a:prstGeom>
          <a:solidFill>
            <a:srgbClr val="4EC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等腰三角形 12"/>
          <p:cNvSpPr/>
          <p:nvPr/>
        </p:nvSpPr>
        <p:spPr>
          <a:xfrm rot="15968008">
            <a:off x="8216000" y="1110436"/>
            <a:ext cx="313901" cy="234488"/>
          </a:xfrm>
          <a:prstGeom prst="triangle">
            <a:avLst/>
          </a:prstGeom>
          <a:solidFill>
            <a:srgbClr val="E63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18997" y="4868864"/>
            <a:ext cx="42500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TW" altLang="en-US"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E602F6-2A3A-468B-9D96-CB2E1F33B865}" type="slidenum">
              <a:rPr lang="en-US" altLang="zh-TW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6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3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29" dur="1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35" dur="1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8035669">
            <a:off x="1919708" y="1292689"/>
            <a:ext cx="444275" cy="382995"/>
          </a:xfrm>
          <a:prstGeom prst="triangle">
            <a:avLst/>
          </a:prstGeom>
          <a:solidFill>
            <a:srgbClr val="E667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等腰三角形 5"/>
          <p:cNvSpPr/>
          <p:nvPr/>
        </p:nvSpPr>
        <p:spPr>
          <a:xfrm rot="21283757">
            <a:off x="1760421" y="1558864"/>
            <a:ext cx="236852" cy="204183"/>
          </a:xfrm>
          <a:prstGeom prst="triangle">
            <a:avLst/>
          </a:prstGeom>
          <a:solidFill>
            <a:srgbClr val="E4BE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等腰三角形 6"/>
          <p:cNvSpPr/>
          <p:nvPr/>
        </p:nvSpPr>
        <p:spPr>
          <a:xfrm rot="15968008">
            <a:off x="1367007" y="1936513"/>
            <a:ext cx="375554" cy="280543"/>
          </a:xfrm>
          <a:prstGeom prst="triangle">
            <a:avLst/>
          </a:prstGeom>
          <a:solidFill>
            <a:srgbClr val="4EC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cxnSp>
        <p:nvCxnSpPr>
          <p:cNvPr id="12" name="直接连接符 10"/>
          <p:cNvCxnSpPr/>
          <p:nvPr/>
        </p:nvCxnSpPr>
        <p:spPr>
          <a:xfrm>
            <a:off x="4204200" y="2826390"/>
            <a:ext cx="308360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18997" y="4868864"/>
            <a:ext cx="42500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TW" altLang="en-US"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E602F6-2A3A-468B-9D96-CB2E1F33B865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5485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6" dur="1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Rot by="21600000">
                                      <p:cBhvr>
                                        <p:cTn id="22" dur="1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1228725"/>
            <a:ext cx="7886700" cy="3338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18997" y="4868864"/>
            <a:ext cx="42500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TW" altLang="en-US"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E602F6-2A3A-468B-9D96-CB2E1F33B865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332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1228725"/>
            <a:ext cx="7886700" cy="3338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18997" y="4868864"/>
            <a:ext cx="42500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TW" altLang="en-US"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FE602F6-2A3A-468B-9D96-CB2E1F33B865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18611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5668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4078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936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9289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zh-TW" altLang="en-US" smtClean="0"/>
              <a:t>按一下圖示以新增圖片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320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9958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564450" y="4869657"/>
            <a:ext cx="579549" cy="273844"/>
          </a:xfrm>
          <a:prstGeom prst="rect">
            <a:avLst/>
          </a:prstGeo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F323905D-5223-4A5C-874E-DAFCC43A41E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7605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F9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1" name="任意多边形 50"/>
          <p:cNvSpPr>
            <a:spLocks noChangeArrowheads="1"/>
          </p:cNvSpPr>
          <p:nvPr/>
        </p:nvSpPr>
        <p:spPr bwMode="auto">
          <a:xfrm>
            <a:off x="0" y="0"/>
            <a:ext cx="4819650" cy="4395791"/>
          </a:xfrm>
          <a:custGeom>
            <a:avLst/>
            <a:gdLst>
              <a:gd name="connsiteX0" fmla="*/ 0 w 6426200"/>
              <a:gd name="connsiteY0" fmla="*/ 0 h 5861054"/>
              <a:gd name="connsiteX1" fmla="*/ 6202018 w 6426200"/>
              <a:gd name="connsiteY1" fmla="*/ 0 h 5861054"/>
              <a:gd name="connsiteX2" fmla="*/ 6225541 w 6426200"/>
              <a:gd name="connsiteY2" fmla="*/ 69532 h 5861054"/>
              <a:gd name="connsiteX3" fmla="*/ 6426200 w 6426200"/>
              <a:gd name="connsiteY3" fmla="*/ 1397004 h 5861054"/>
              <a:gd name="connsiteX4" fmla="*/ 1962943 w 6426200"/>
              <a:gd name="connsiteY4" fmla="*/ 5861054 h 5861054"/>
              <a:gd name="connsiteX5" fmla="*/ 27937 w 6426200"/>
              <a:gd name="connsiteY5" fmla="*/ 5420851 h 5861054"/>
              <a:gd name="connsiteX6" fmla="*/ 0 w 6426200"/>
              <a:gd name="connsiteY6" fmla="*/ 5406540 h 5861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26200" h="5861054">
                <a:moveTo>
                  <a:pt x="0" y="0"/>
                </a:moveTo>
                <a:lnTo>
                  <a:pt x="6202018" y="0"/>
                </a:lnTo>
                <a:lnTo>
                  <a:pt x="6225541" y="69532"/>
                </a:lnTo>
                <a:cubicBezTo>
                  <a:pt x="6355948" y="488880"/>
                  <a:pt x="6426200" y="934737"/>
                  <a:pt x="6426200" y="1397004"/>
                </a:cubicBezTo>
                <a:cubicBezTo>
                  <a:pt x="6426200" y="3862431"/>
                  <a:pt x="4427932" y="5861054"/>
                  <a:pt x="1962943" y="5861054"/>
                </a:cubicBezTo>
                <a:cubicBezTo>
                  <a:pt x="1269665" y="5861054"/>
                  <a:pt x="613305" y="5702960"/>
                  <a:pt x="27937" y="5420851"/>
                </a:cubicBezTo>
                <a:lnTo>
                  <a:pt x="0" y="5406540"/>
                </a:lnTo>
                <a:close/>
              </a:path>
            </a:pathLst>
          </a:custGeom>
          <a:solidFill>
            <a:srgbClr val="E5B8B7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3" name="任意多边形 52"/>
          <p:cNvSpPr>
            <a:spLocks noChangeArrowheads="1"/>
          </p:cNvSpPr>
          <p:nvPr/>
        </p:nvSpPr>
        <p:spPr bwMode="auto">
          <a:xfrm>
            <a:off x="1" y="0"/>
            <a:ext cx="3496588" cy="3072493"/>
          </a:xfrm>
          <a:custGeom>
            <a:avLst/>
            <a:gdLst>
              <a:gd name="connsiteX0" fmla="*/ 0 w 4662117"/>
              <a:gd name="connsiteY0" fmla="*/ 0 h 4096657"/>
              <a:gd name="connsiteX1" fmla="*/ 4269417 w 4662117"/>
              <a:gd name="connsiteY1" fmla="*/ 0 h 4096657"/>
              <a:gd name="connsiteX2" fmla="*/ 4336341 w 4662117"/>
              <a:gd name="connsiteY2" fmla="*/ 110179 h 4096657"/>
              <a:gd name="connsiteX3" fmla="*/ 4662117 w 4662117"/>
              <a:gd name="connsiteY3" fmla="*/ 1396997 h 4096657"/>
              <a:gd name="connsiteX4" fmla="*/ 1962937 w 4662117"/>
              <a:gd name="connsiteY4" fmla="*/ 4096657 h 4096657"/>
              <a:gd name="connsiteX5" fmla="*/ 54329 w 4662117"/>
              <a:gd name="connsiteY5" fmla="*/ 3305945 h 4096657"/>
              <a:gd name="connsiteX6" fmla="*/ 0 w 4662117"/>
              <a:gd name="connsiteY6" fmla="*/ 3246158 h 409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2117" h="4096657">
                <a:moveTo>
                  <a:pt x="0" y="0"/>
                </a:moveTo>
                <a:lnTo>
                  <a:pt x="4269417" y="0"/>
                </a:lnTo>
                <a:lnTo>
                  <a:pt x="4336341" y="110179"/>
                </a:lnTo>
                <a:cubicBezTo>
                  <a:pt x="4544103" y="492703"/>
                  <a:pt x="4662117" y="931066"/>
                  <a:pt x="4662117" y="1396997"/>
                </a:cubicBezTo>
                <a:cubicBezTo>
                  <a:pt x="4662117" y="2887978"/>
                  <a:pt x="3453653" y="4096657"/>
                  <a:pt x="1962937" y="4096657"/>
                </a:cubicBezTo>
                <a:cubicBezTo>
                  <a:pt x="1217579" y="4096657"/>
                  <a:pt x="542784" y="3794487"/>
                  <a:pt x="54329" y="3305945"/>
                </a:cubicBezTo>
                <a:lnTo>
                  <a:pt x="0" y="3246158"/>
                </a:lnTo>
                <a:close/>
              </a:path>
            </a:pathLst>
          </a:custGeom>
          <a:solidFill>
            <a:srgbClr val="D78F8D">
              <a:alpha val="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4" name="椭圆 4"/>
          <p:cNvSpPr>
            <a:spLocks noChangeArrowheads="1"/>
          </p:cNvSpPr>
          <p:nvPr/>
        </p:nvSpPr>
        <p:spPr bwMode="auto">
          <a:xfrm>
            <a:off x="7453313" y="1625207"/>
            <a:ext cx="469106" cy="469106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椭圆 5"/>
          <p:cNvSpPr>
            <a:spLocks noChangeArrowheads="1"/>
          </p:cNvSpPr>
          <p:nvPr/>
        </p:nvSpPr>
        <p:spPr bwMode="auto">
          <a:xfrm>
            <a:off x="7546018" y="1717912"/>
            <a:ext cx="283695" cy="283695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椭圆 8"/>
          <p:cNvSpPr>
            <a:spLocks noChangeArrowheads="1"/>
          </p:cNvSpPr>
          <p:nvPr/>
        </p:nvSpPr>
        <p:spPr bwMode="auto">
          <a:xfrm>
            <a:off x="5304235" y="3087295"/>
            <a:ext cx="469106" cy="469106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椭圆 7"/>
          <p:cNvSpPr>
            <a:spLocks noChangeArrowheads="1"/>
          </p:cNvSpPr>
          <p:nvPr/>
        </p:nvSpPr>
        <p:spPr bwMode="auto">
          <a:xfrm>
            <a:off x="5506642" y="1465663"/>
            <a:ext cx="2145506" cy="2145506"/>
          </a:xfrm>
          <a:prstGeom prst="ellipse">
            <a:avLst/>
          </a:prstGeom>
          <a:solidFill>
            <a:srgbClr val="D78F8E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椭圆 9"/>
          <p:cNvSpPr>
            <a:spLocks noChangeArrowheads="1"/>
          </p:cNvSpPr>
          <p:nvPr/>
        </p:nvSpPr>
        <p:spPr bwMode="auto">
          <a:xfrm>
            <a:off x="5656660" y="3556401"/>
            <a:ext cx="234553" cy="234553"/>
          </a:xfrm>
          <a:prstGeom prst="ellipse">
            <a:avLst/>
          </a:prstGeom>
          <a:solidFill>
            <a:srgbClr val="ECCBC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" name="椭圆 29"/>
          <p:cNvSpPr>
            <a:spLocks noChangeArrowheads="1"/>
          </p:cNvSpPr>
          <p:nvPr/>
        </p:nvSpPr>
        <p:spPr bwMode="auto">
          <a:xfrm>
            <a:off x="7840266" y="4044557"/>
            <a:ext cx="255984" cy="255984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椭圆 30"/>
          <p:cNvSpPr>
            <a:spLocks noChangeArrowheads="1"/>
          </p:cNvSpPr>
          <p:nvPr/>
        </p:nvSpPr>
        <p:spPr bwMode="auto">
          <a:xfrm>
            <a:off x="7890854" y="4095145"/>
            <a:ext cx="154808" cy="154808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3" name="椭圆 32"/>
          <p:cNvSpPr>
            <a:spLocks noChangeArrowheads="1"/>
          </p:cNvSpPr>
          <p:nvPr/>
        </p:nvSpPr>
        <p:spPr bwMode="auto">
          <a:xfrm>
            <a:off x="7015163" y="3986215"/>
            <a:ext cx="127397" cy="128588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椭圆 33"/>
          <p:cNvSpPr>
            <a:spLocks noChangeArrowheads="1"/>
          </p:cNvSpPr>
          <p:nvPr/>
        </p:nvSpPr>
        <p:spPr bwMode="auto">
          <a:xfrm>
            <a:off x="7040339" y="4011627"/>
            <a:ext cx="77045" cy="77764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椭圆 39"/>
          <p:cNvSpPr>
            <a:spLocks noChangeArrowheads="1"/>
          </p:cNvSpPr>
          <p:nvPr/>
        </p:nvSpPr>
        <p:spPr bwMode="auto">
          <a:xfrm>
            <a:off x="3602831" y="3567115"/>
            <a:ext cx="223838" cy="223838"/>
          </a:xfrm>
          <a:prstGeom prst="ellipse">
            <a:avLst/>
          </a:prstGeom>
          <a:solidFill>
            <a:srgbClr val="E5B8B7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7" name="椭圆 40"/>
          <p:cNvSpPr>
            <a:spLocks noChangeArrowheads="1"/>
          </p:cNvSpPr>
          <p:nvPr/>
        </p:nvSpPr>
        <p:spPr bwMode="auto">
          <a:xfrm>
            <a:off x="3647067" y="3611351"/>
            <a:ext cx="135367" cy="135367"/>
          </a:xfrm>
          <a:prstGeom prst="ellipse">
            <a:avLst/>
          </a:prstGeom>
          <a:solidFill>
            <a:srgbClr val="D78F8D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54609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725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  <p15:guide id="3" pos="49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7633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381251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381251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892" lvl="0" indent="-266693">
              <a:spcBef>
                <a:spcPts val="450"/>
              </a:spcBef>
              <a:spcAft>
                <a:spcPts val="0"/>
              </a:spcAft>
              <a:buSzPts val="2000"/>
              <a:buChar char="◉"/>
              <a:defRPr sz="1500"/>
            </a:lvl1pPr>
            <a:lvl2pPr marL="685783" lvl="1" indent="-266693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028675" lvl="2" indent="-266693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371566" lvl="3" indent="-266693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500"/>
            </a:lvl4pPr>
            <a:lvl5pPr marL="1714457" lvl="4" indent="-266693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500"/>
            </a:lvl5pPr>
            <a:lvl6pPr marL="2057348" lvl="5" indent="-266693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500"/>
            </a:lvl6pPr>
            <a:lvl7pPr marL="2400240" lvl="6" indent="-266693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500"/>
            </a:lvl7pPr>
            <a:lvl8pPr marL="2743132" lvl="7" indent="-266693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500"/>
            </a:lvl8pPr>
            <a:lvl9pPr marL="3086023" lvl="8" indent="-266693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5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892" lvl="0" indent="-266693">
              <a:spcBef>
                <a:spcPts val="450"/>
              </a:spcBef>
              <a:spcAft>
                <a:spcPts val="0"/>
              </a:spcAft>
              <a:buSzPts val="2000"/>
              <a:buChar char="◉"/>
              <a:defRPr sz="1500"/>
            </a:lvl1pPr>
            <a:lvl2pPr marL="685783" lvl="1" indent="-266693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028675" lvl="2" indent="-266693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371566" lvl="3" indent="-266693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500"/>
            </a:lvl4pPr>
            <a:lvl5pPr marL="1714457" lvl="4" indent="-266693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500"/>
            </a:lvl5pPr>
            <a:lvl6pPr marL="2057348" lvl="5" indent="-266693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500"/>
            </a:lvl6pPr>
            <a:lvl7pPr marL="2400240" lvl="6" indent="-266693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500"/>
            </a:lvl7pPr>
            <a:lvl8pPr marL="2743132" lvl="7" indent="-266693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500"/>
            </a:lvl8pPr>
            <a:lvl9pPr marL="3086023" lvl="8" indent="-266693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5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32336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1381251" y="922668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latin typeface="Lora"/>
                <a:ea typeface="Lora"/>
                <a:cs typeface="Lora"/>
                <a:sym typeface="Lor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ora"/>
              <a:buNone/>
              <a:defRPr sz="1500" b="1">
                <a:highlight>
                  <a:srgbClr val="FFFFFF"/>
                </a:highlight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1381251" y="1616470"/>
            <a:ext cx="6809700" cy="311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892" lvl="0" indent="-285743" rtl="0">
              <a:spcBef>
                <a:spcPts val="450"/>
              </a:spcBef>
              <a:spcAft>
                <a:spcPts val="0"/>
              </a:spcAft>
              <a:buClr>
                <a:srgbClr val="FFCD00"/>
              </a:buClr>
              <a:buSzPts val="2400"/>
              <a:buFont typeface="Quattrocento Sans"/>
              <a:buChar char="◉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685783" lvl="1" indent="-266693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○"/>
              <a:defRPr sz="15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028675" lvl="2" indent="-266693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2000"/>
              <a:buFont typeface="Quattrocento Sans"/>
              <a:buChar char="■"/>
              <a:defRPr sz="15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371566" lvl="3" indent="-257168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35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1714457" lvl="4" indent="-257168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35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057348" lvl="5" indent="-257168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35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2400240" lvl="6" indent="-257168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●"/>
              <a:defRPr sz="135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2743132" lvl="7" indent="-257168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○"/>
              <a:defRPr sz="135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3086023" lvl="8" indent="-257168" rtl="0">
              <a:spcBef>
                <a:spcPts val="0"/>
              </a:spcBef>
              <a:spcAft>
                <a:spcPts val="0"/>
              </a:spcAft>
              <a:buClr>
                <a:srgbClr val="FFCD00"/>
              </a:buClr>
              <a:buSzPts val="1800"/>
              <a:buFont typeface="Quattrocento Sans"/>
              <a:buChar char="■"/>
              <a:defRPr sz="135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36242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4297651" y="4791900"/>
            <a:ext cx="548700" cy="35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1pPr>
            <a:lvl2pPr lvl="1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2pPr>
            <a:lvl3pPr lvl="2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3pPr>
            <a:lvl4pPr lvl="3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4pPr>
            <a:lvl5pPr lvl="4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5pPr>
            <a:lvl6pPr lvl="5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6pPr>
            <a:lvl7pPr lvl="6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7pPr>
            <a:lvl8pPr lvl="7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8pPr>
            <a:lvl9pPr lvl="8" algn="ctr" rtl="0">
              <a:buNone/>
              <a:defRPr>
                <a:latin typeface="Lora"/>
                <a:ea typeface="Lora"/>
                <a:cs typeface="Lora"/>
                <a:sym typeface="Lor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79308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Completely 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6763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xmlns="" id="{0A5FF27A-FA6C-6FA0-CD42-4596E486EB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461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ransition spd="med" advTm="0">
    <p:fade/>
  </p:transition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 kern="1200">
          <a:solidFill>
            <a:schemeClr val="tx1"/>
          </a:solidFill>
          <a:latin typeface="+mj-lt"/>
          <a:ea typeface="Microsoft YaHei" panose="020B0503020204020204" pitchFamily="34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325103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6pPr>
      <a:lvl7pPr marL="650207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7pPr>
      <a:lvl8pPr marL="975311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8pPr>
      <a:lvl9pPr marL="1300414" algn="l" rtl="0" fontAlgn="base">
        <a:lnSpc>
          <a:spcPct val="90000"/>
        </a:lnSpc>
        <a:spcBef>
          <a:spcPct val="0"/>
        </a:spcBef>
        <a:spcAft>
          <a:spcPct val="0"/>
        </a:spcAft>
        <a:defRPr sz="3129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</a:defRPr>
      </a:lvl9pPr>
    </p:titleStyle>
    <p:bodyStyle>
      <a:lvl1pPr marL="162552" indent="-162552" algn="l" rtl="0" eaLnBrk="0" fontAlgn="base" hangingPunct="0">
        <a:lnSpc>
          <a:spcPct val="90000"/>
        </a:lnSpc>
        <a:spcBef>
          <a:spcPts val="711"/>
        </a:spcBef>
        <a:spcAft>
          <a:spcPct val="0"/>
        </a:spcAft>
        <a:buFont typeface="Arial" panose="020B0604020202020204" pitchFamily="34" charset="0"/>
        <a:buChar char="•"/>
        <a:defRPr sz="1991"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1pPr>
      <a:lvl2pPr marL="487655" indent="-162552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panose="020B0604020202020204" pitchFamily="34" charset="0"/>
        <a:buChar char="•"/>
        <a:defRPr sz="1706"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2pPr>
      <a:lvl3pPr marL="812759" indent="-162552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panose="020B0604020202020204" pitchFamily="34" charset="0"/>
        <a:buChar char="•"/>
        <a:defRPr sz="1422"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3pPr>
      <a:lvl4pPr marL="1137863" indent="-162552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4pPr>
      <a:lvl5pPr marL="1462966" indent="-162552" algn="l" rtl="0" eaLnBrk="0" fontAlgn="base" hangingPunct="0">
        <a:lnSpc>
          <a:spcPct val="90000"/>
        </a:lnSpc>
        <a:spcBef>
          <a:spcPts val="356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icrosoft YaHei" panose="020B0503020204020204" pitchFamily="34" charset="-122"/>
          <a:cs typeface="+mn-cs"/>
        </a:defRPr>
      </a:lvl5pPr>
      <a:lvl6pPr marL="1788218" indent="-162566" algn="l" defTabSz="65026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349" indent="-162566" algn="l" defTabSz="65026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480" indent="-162566" algn="l" defTabSz="65026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610" indent="-162566" algn="l" defTabSz="65026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31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61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92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523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654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784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914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1046" algn="l" defTabSz="650261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>
          <a:xfrm>
            <a:off x="8718997" y="4868864"/>
            <a:ext cx="425003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TW" altLang="en-US" sz="1400" kern="1200" smtClean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7FE602F6-2A3A-468B-9D96-CB2E1F33B865}" type="slidenum">
              <a:rPr lang="en-US" altLang="zh-TW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5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61" r:id="rId13"/>
    <p:sldLayoutId id="2147483662" r:id="rId14"/>
    <p:sldLayoutId id="2147483704" r:id="rId15"/>
    <p:sldLayoutId id="2147483705" r:id="rId16"/>
    <p:sldLayoutId id="2147483706" r:id="rId17"/>
    <p:sldLayoutId id="2147483707" r:id="rId1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6"/>
          <p:cNvSpPr txBox="1"/>
          <p:nvPr/>
        </p:nvSpPr>
        <p:spPr>
          <a:xfrm>
            <a:off x="2915816" y="2174399"/>
            <a:ext cx="5832648" cy="41293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  <a:defRPr/>
            </a:pPr>
            <a:r>
              <a:rPr lang="en-US" altLang="zh-TW" sz="7200" dirty="0" smtClean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itchFamily="34" charset="-122"/>
              </a:rPr>
              <a:t>113</a:t>
            </a:r>
            <a:r>
              <a:rPr lang="zh-TW" altLang="en-US" sz="4400" dirty="0" smtClean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itchFamily="34" charset="-122"/>
              </a:rPr>
              <a:t>學年度</a:t>
            </a:r>
            <a:r>
              <a:rPr lang="zh-TW" altLang="en-US" sz="4400" dirty="0" smtClean="0">
                <a:ln w="6350">
                  <a:noFill/>
                </a:ln>
                <a:solidFill>
                  <a:srgbClr val="EE7D00"/>
                </a:solidFill>
                <a:latin typeface="Impact" panose="020B0806030902050204" pitchFamily="34" charset="0"/>
                <a:ea typeface="微软雅黑" pitchFamily="34" charset="-122"/>
              </a:rPr>
              <a:t>桃連區</a:t>
            </a:r>
            <a:endParaRPr lang="en-US" altLang="zh-TW" sz="4400" dirty="0" smtClean="0">
              <a:ln w="6350">
                <a:noFill/>
              </a:ln>
              <a:solidFill>
                <a:srgbClr val="EE7D00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004132" y="2499742"/>
            <a:ext cx="5672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免試</a:t>
            </a:r>
            <a:r>
              <a:rPr lang="zh-TW" altLang="en-US" sz="36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入學報名作業網路平臺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004132" y="3456008"/>
            <a:ext cx="42883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zh-TW" altLang="en-US" sz="40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第一次國中說明會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3059832" y="4163894"/>
            <a:ext cx="453650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報告人：簡汝恩。日期：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27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26995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2D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2D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  <p:extLst mod="1">
    <p:ext uri="{E180D4A7-C9FB-4DFB-919C-405C955672EB}">
      <p14:showEvtLst xmlns:p14="http://schemas.microsoft.com/office/powerpoint/2010/main">
        <p14:playEvt time="0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732475" y="4851277"/>
            <a:ext cx="411525" cy="2952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 dirty="0"/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1938"/>
            <a:ext cx="1527126" cy="2260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9" b="49560"/>
          <a:stretch/>
        </p:blipFill>
        <p:spPr>
          <a:xfrm>
            <a:off x="2892943" y="232627"/>
            <a:ext cx="5605598" cy="465862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234160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07"/>
          <p:cNvSpPr txBox="1"/>
          <p:nvPr/>
        </p:nvSpPr>
        <p:spPr>
          <a:xfrm>
            <a:off x="683568" y="232627"/>
            <a:ext cx="259228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免試系統操作流程</a:t>
            </a:r>
          </a:p>
        </p:txBody>
      </p:sp>
    </p:spTree>
    <p:extLst>
      <p:ext uri="{BB962C8B-B14F-4D97-AF65-F5344CB8AC3E}">
        <p14:creationId xmlns:p14="http://schemas.microsoft.com/office/powerpoint/2010/main" val="35122699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819111" y="1026542"/>
            <a:ext cx="7086234" cy="328821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l"/>
            </a:pP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首先</a:t>
            </a:r>
            <a:r>
              <a:rPr lang="zh-TW" altLang="zh-TW" b="1" dirty="0">
                <a:latin typeface="Lora" panose="02020500000000000000" charset="0"/>
                <a:ea typeface="微軟正黑體" panose="020B0604030504040204" pitchFamily="34" charset="-120"/>
              </a:rPr>
              <a:t>確認您當前使用的電腦</a:t>
            </a: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環境</a:t>
            </a:r>
            <a:endParaRPr lang="en-US" altLang="zh-TW" b="1" dirty="0">
              <a:latin typeface="Lora" panose="02020500000000000000" charset="0"/>
              <a:ea typeface="微軟正黑體" panose="020B0604030504040204" pitchFamily="34" charset="-120"/>
            </a:endParaRPr>
          </a:p>
          <a:p>
            <a:pPr marL="400040" lvl="1" indent="0">
              <a:spcBef>
                <a:spcPts val="1200"/>
              </a:spcBef>
              <a:buClrTx/>
              <a:buNone/>
            </a:pPr>
            <a:r>
              <a:rPr lang="en-US" altLang="zh-TW" sz="1800" b="1" dirty="0" smtClean="0">
                <a:latin typeface="Lora" panose="02020500000000000000" charset="0"/>
                <a:ea typeface="微軟正黑體" panose="020B0604030504040204" pitchFamily="34" charset="-120"/>
              </a:rPr>
              <a:t>(</a:t>
            </a:r>
            <a:r>
              <a:rPr lang="zh-TW" altLang="zh-TW" sz="1800" b="1" u="sng" dirty="0" smtClean="0">
                <a:solidFill>
                  <a:srgbClr val="0070C0"/>
                </a:solidFill>
                <a:latin typeface="Lora" panose="02020500000000000000" charset="0"/>
                <a:ea typeface="微軟正黑體" panose="020B0604030504040204" pitchFamily="34" charset="-120"/>
              </a:rPr>
              <a:t>彈跳</a:t>
            </a:r>
            <a:r>
              <a:rPr lang="zh-TW" altLang="zh-TW" sz="1800" b="1" u="sng" dirty="0">
                <a:solidFill>
                  <a:srgbClr val="0070C0"/>
                </a:solidFill>
                <a:latin typeface="Lora" panose="02020500000000000000" charset="0"/>
                <a:ea typeface="微軟正黑體" panose="020B0604030504040204" pitchFamily="34" charset="-120"/>
              </a:rPr>
              <a:t>視窗</a:t>
            </a:r>
            <a:r>
              <a:rPr lang="zh-TW" altLang="zh-TW" sz="1800" b="1" dirty="0">
                <a:latin typeface="Lora" panose="02020500000000000000" charset="0"/>
                <a:ea typeface="微軟正黑體" panose="020B0604030504040204" pitchFamily="34" charset="-120"/>
              </a:rPr>
              <a:t>是否開啟、</a:t>
            </a:r>
            <a:r>
              <a:rPr lang="zh-TW" altLang="zh-TW" sz="1800" b="1" u="sng" dirty="0">
                <a:solidFill>
                  <a:srgbClr val="0070C0"/>
                </a:solidFill>
                <a:latin typeface="Lora" panose="02020500000000000000" charset="0"/>
                <a:ea typeface="微軟正黑體" panose="020B0604030504040204" pitchFamily="34" charset="-120"/>
              </a:rPr>
              <a:t>列印功能</a:t>
            </a:r>
            <a:r>
              <a:rPr lang="zh-TW" altLang="zh-TW" sz="1800" b="1" dirty="0">
                <a:latin typeface="Lora" panose="02020500000000000000" charset="0"/>
                <a:ea typeface="微軟正黑體" panose="020B0604030504040204" pitchFamily="34" charset="-120"/>
              </a:rPr>
              <a:t>是否正常連接印表機……</a:t>
            </a:r>
            <a:r>
              <a:rPr lang="en-US" altLang="zh-TW" sz="1800" b="1" dirty="0">
                <a:latin typeface="Lora" panose="02020500000000000000" charset="0"/>
                <a:ea typeface="微軟正黑體" panose="020B0604030504040204" pitchFamily="34" charset="-120"/>
              </a:rPr>
              <a:t>)</a:t>
            </a:r>
            <a:r>
              <a:rPr lang="zh-TW" altLang="zh-TW" sz="1800" b="1" dirty="0">
                <a:latin typeface="Lora" panose="02020500000000000000" charset="0"/>
                <a:ea typeface="微軟正黑體" panose="020B0604030504040204" pitchFamily="34" charset="-120"/>
              </a:rPr>
              <a:t>。</a:t>
            </a:r>
            <a:endParaRPr lang="en-US" altLang="zh-TW" sz="1800" b="1" dirty="0">
              <a:latin typeface="Lora" panose="02020500000000000000" charset="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l"/>
            </a:pPr>
            <a:r>
              <a:rPr lang="zh-TW" altLang="zh-TW" b="1" dirty="0">
                <a:latin typeface="Lora" panose="02020500000000000000" charset="0"/>
                <a:ea typeface="微軟正黑體" panose="020B0604030504040204" pitchFamily="34" charset="-120"/>
              </a:rPr>
              <a:t>適用</a:t>
            </a:r>
            <a:r>
              <a:rPr lang="en-US" altLang="zh-TW" b="1" u="sng" dirty="0">
                <a:solidFill>
                  <a:srgbClr val="FF0000"/>
                </a:solidFill>
                <a:latin typeface="Lora" panose="02020500000000000000" charset="0"/>
                <a:ea typeface="微軟正黑體" panose="020B0604030504040204" pitchFamily="34" charset="-120"/>
              </a:rPr>
              <a:t>Chrome</a:t>
            </a: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及</a:t>
            </a:r>
            <a:r>
              <a:rPr lang="en-US" altLang="zh-TW" b="1" u="sng" dirty="0" smtClean="0">
                <a:solidFill>
                  <a:srgbClr val="FF0000"/>
                </a:solidFill>
                <a:latin typeface="Lora" panose="02020500000000000000" charset="0"/>
                <a:ea typeface="微軟正黑體" panose="020B0604030504040204" pitchFamily="34" charset="-120"/>
              </a:rPr>
              <a:t>Edge</a:t>
            </a:r>
            <a:r>
              <a:rPr lang="zh-TW" altLang="zh-TW" b="1" u="sng" dirty="0" smtClean="0">
                <a:latin typeface="Lora" panose="02020500000000000000" charset="0"/>
                <a:ea typeface="微軟正黑體" panose="020B0604030504040204" pitchFamily="34" charset="-120"/>
              </a:rPr>
              <a:t>以上</a:t>
            </a:r>
            <a:r>
              <a:rPr lang="zh-TW" altLang="zh-TW" b="1" dirty="0">
                <a:latin typeface="Lora" panose="02020500000000000000" charset="0"/>
                <a:ea typeface="微軟正黑體" panose="020B0604030504040204" pitchFamily="34" charset="-120"/>
              </a:rPr>
              <a:t>版本</a:t>
            </a: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瀏覽器</a:t>
            </a:r>
            <a:r>
              <a:rPr lang="zh-TW" altLang="en-US" b="1" dirty="0" smtClean="0">
                <a:latin typeface="Lora" panose="02020500000000000000" charset="0"/>
                <a:ea typeface="微軟正黑體" panose="020B0604030504040204" pitchFamily="34" charset="-120"/>
              </a:rPr>
              <a:t>，</a:t>
            </a: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建議使用</a:t>
            </a:r>
            <a:r>
              <a:rPr lang="en-US" altLang="zh-TW" b="1" u="sng" spc="100" dirty="0">
                <a:solidFill>
                  <a:srgbClr val="FF0000"/>
                </a:solidFill>
                <a:latin typeface="Lora" panose="02020500000000000000" charset="0"/>
                <a:ea typeface="微軟正黑體" panose="020B0604030504040204" pitchFamily="34" charset="-120"/>
              </a:rPr>
              <a:t>Chrome</a:t>
            </a:r>
            <a:r>
              <a:rPr lang="zh-TW" altLang="zh-TW" b="1" dirty="0">
                <a:latin typeface="Lora" panose="02020500000000000000" charset="0"/>
                <a:ea typeface="微軟正黑體" panose="020B0604030504040204" pitchFamily="34" charset="-120"/>
              </a:rPr>
              <a:t>操作本</a:t>
            </a: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系統</a:t>
            </a:r>
            <a:endParaRPr lang="en-US" altLang="zh-TW" b="1" dirty="0" smtClean="0">
              <a:latin typeface="Lora" panose="02020500000000000000" charset="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l"/>
            </a:pP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依</a:t>
            </a:r>
            <a:r>
              <a:rPr lang="zh-TW" altLang="en-US" b="1" u="sng" dirty="0" smtClean="0">
                <a:latin typeface="Lora" panose="02020500000000000000" charset="0"/>
                <a:ea typeface="微軟正黑體" panose="020B0604030504040204" pitchFamily="34" charset="-120"/>
              </a:rPr>
              <a:t>桃連</a:t>
            </a:r>
            <a:r>
              <a:rPr lang="zh-TW" altLang="zh-TW" b="1" u="sng" dirty="0" smtClean="0">
                <a:latin typeface="Lora" panose="02020500000000000000" charset="0"/>
                <a:ea typeface="微軟正黑體" panose="020B0604030504040204" pitchFamily="34" charset="-120"/>
              </a:rPr>
              <a:t>區</a:t>
            </a:r>
            <a:r>
              <a:rPr lang="zh-TW" altLang="zh-TW" b="1" u="sng" dirty="0">
                <a:latin typeface="Lora" panose="02020500000000000000" charset="0"/>
                <a:ea typeface="微軟正黑體" panose="020B0604030504040204" pitchFamily="34" charset="-120"/>
              </a:rPr>
              <a:t>高級中等學校免試入學委員會</a:t>
            </a:r>
            <a:r>
              <a:rPr lang="zh-TW" altLang="zh-TW" b="1" dirty="0">
                <a:latin typeface="Lora" panose="02020500000000000000" charset="0"/>
                <a:ea typeface="微軟正黑體" panose="020B0604030504040204" pitchFamily="34" charset="-120"/>
              </a:rPr>
              <a:t>公告網址連結本</a:t>
            </a:r>
            <a:r>
              <a:rPr lang="zh-TW" altLang="zh-TW" b="1" dirty="0" smtClean="0">
                <a:latin typeface="Lora" panose="02020500000000000000" charset="0"/>
                <a:ea typeface="微軟正黑體" panose="020B0604030504040204" pitchFamily="34" charset="-120"/>
              </a:rPr>
              <a:t>系統</a:t>
            </a:r>
            <a:endParaRPr dirty="0" smtClean="0">
              <a:latin typeface="Lora" panose="02020500000000000000" charset="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l"/>
            </a:pPr>
            <a:r>
              <a:rPr lang="zh-TW" altLang="zh-TW" b="1" dirty="0" smtClean="0">
                <a:solidFill>
                  <a:schemeClr val="tx1"/>
                </a:solidFill>
                <a:latin typeface="Lora" panose="02020500000000000000" charset="0"/>
                <a:ea typeface="微軟正黑體" panose="020B0604030504040204" pitchFamily="34" charset="-120"/>
              </a:rPr>
              <a:t>首次</a:t>
            </a:r>
            <a:r>
              <a:rPr lang="zh-TW" altLang="zh-TW" b="1" dirty="0">
                <a:solidFill>
                  <a:schemeClr val="tx1"/>
                </a:solidFill>
                <a:latin typeface="Lora" panose="02020500000000000000" charset="0"/>
                <a:ea typeface="微軟正黑體" panose="020B0604030504040204" pitchFamily="34" charset="-120"/>
              </a:rPr>
              <a:t>登入系統，務必</a:t>
            </a:r>
            <a:r>
              <a:rPr lang="zh-TW" altLang="zh-TW" b="1" u="sng" dirty="0">
                <a:solidFill>
                  <a:srgbClr val="FF0000"/>
                </a:solidFill>
                <a:latin typeface="Lora" panose="02020500000000000000" charset="0"/>
                <a:ea typeface="微軟正黑體" panose="020B0604030504040204" pitchFamily="34" charset="-120"/>
              </a:rPr>
              <a:t>修改登入密碼</a:t>
            </a:r>
            <a:r>
              <a:rPr lang="zh-TW" altLang="zh-TW" b="1" dirty="0">
                <a:solidFill>
                  <a:schemeClr val="tx1"/>
                </a:solidFill>
                <a:latin typeface="Lora" panose="02020500000000000000" charset="0"/>
                <a:ea typeface="微軟正黑體" panose="020B0604030504040204" pitchFamily="34" charset="-120"/>
              </a:rPr>
              <a:t>，才可使用其它功能</a:t>
            </a:r>
            <a:r>
              <a:rPr lang="zh-TW" altLang="en-US" b="1" dirty="0" smtClean="0">
                <a:solidFill>
                  <a:schemeClr val="tx1"/>
                </a:solidFill>
                <a:latin typeface="Lora" panose="02020500000000000000" charset="0"/>
                <a:ea typeface="微軟正黑體" panose="020B0604030504040204" pitchFamily="34" charset="-120"/>
              </a:rPr>
              <a:t>。</a:t>
            </a:r>
            <a:endParaRPr lang="en-US" altLang="zh-TW" b="1" dirty="0" smtClean="0">
              <a:solidFill>
                <a:srgbClr val="FF0000"/>
              </a:solidFill>
              <a:latin typeface="Lora" panose="02020500000000000000" charset="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l"/>
            </a:pPr>
            <a:endParaRPr lang="en-US" altLang="zh-TW" b="1" dirty="0">
              <a:solidFill>
                <a:srgbClr val="FF0000"/>
              </a:solidFill>
              <a:latin typeface="Lora" panose="02020500000000000000" charset="0"/>
              <a:ea typeface="微軟正黑體" panose="020B0604030504040204" pitchFamily="34" charset="-120"/>
            </a:endParaRPr>
          </a:p>
          <a:p>
            <a:pPr>
              <a:spcBef>
                <a:spcPts val="1200"/>
              </a:spcBef>
              <a:buClrTx/>
              <a:buFont typeface="Wingdings" panose="05000000000000000000" pitchFamily="2" charset="2"/>
              <a:buChar char="l"/>
            </a:pPr>
            <a:r>
              <a:rPr lang="zh-TW" altLang="zh-TW" b="1" u="sng" dirty="0" smtClean="0">
                <a:solidFill>
                  <a:srgbClr val="FF0000"/>
                </a:solidFill>
                <a:latin typeface="Lora" panose="02020500000000000000" charset="0"/>
                <a:ea typeface="微軟正黑體" panose="020B0604030504040204" pitchFamily="34" charset="-120"/>
              </a:rPr>
              <a:t>※</a:t>
            </a:r>
            <a:r>
              <a:rPr lang="zh-TW" altLang="zh-TW" b="1" u="sng" dirty="0">
                <a:solidFill>
                  <a:srgbClr val="FF0000"/>
                </a:solidFill>
                <a:latin typeface="Lora" panose="02020500000000000000" charset="0"/>
                <a:ea typeface="微軟正黑體" panose="020B0604030504040204" pitchFamily="34" charset="-120"/>
              </a:rPr>
              <a:t>務必熟記密碼</a:t>
            </a:r>
            <a:r>
              <a:rPr lang="en-US" altLang="zh-TW" b="1" u="sng" dirty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(</a:t>
            </a:r>
            <a:r>
              <a:rPr lang="zh-TW" altLang="en-US" b="1" u="sng" dirty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若</a:t>
            </a:r>
            <a:r>
              <a:rPr lang="zh-TW" altLang="zh-TW" b="1" u="sng" dirty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忘記密碼，</a:t>
            </a:r>
            <a:r>
              <a:rPr lang="zh-TW" altLang="zh-TW" b="1" u="sng" dirty="0" smtClean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請洽</a:t>
            </a:r>
            <a:r>
              <a:rPr lang="zh-TW" altLang="en-US" b="1" u="sng" dirty="0" smtClean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桃連</a:t>
            </a:r>
            <a:r>
              <a:rPr lang="zh-TW" altLang="zh-TW" b="1" u="sng" dirty="0" smtClean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區</a:t>
            </a:r>
            <a:r>
              <a:rPr lang="zh-TW" altLang="zh-TW" b="1" u="sng" dirty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免試入學委員會</a:t>
            </a:r>
            <a:r>
              <a:rPr lang="en-US" altLang="zh-TW" b="1" u="sng" dirty="0" smtClean="0">
                <a:solidFill>
                  <a:srgbClr val="0000FF"/>
                </a:solidFill>
                <a:latin typeface="Lora" panose="02020500000000000000" charset="0"/>
                <a:ea typeface="微軟正黑體" panose="020B0604030504040204" pitchFamily="34" charset="-120"/>
              </a:rPr>
              <a:t>)</a:t>
            </a:r>
            <a:endParaRPr dirty="0" smtClean="0">
              <a:latin typeface="Lora" panose="02020500000000000000" charset="0"/>
              <a:ea typeface="微軟正黑體" panose="020B0604030504040204" pitchFamily="34" charset="-120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732475" y="4848300"/>
            <a:ext cx="411525" cy="2952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 dirty="0"/>
          </a:p>
        </p:txBody>
      </p:sp>
      <p:sp>
        <p:nvSpPr>
          <p:cNvPr id="11" name="矩形 10"/>
          <p:cNvSpPr/>
          <p:nvPr/>
        </p:nvSpPr>
        <p:spPr>
          <a:xfrm>
            <a:off x="0" y="265916"/>
            <a:ext cx="755576" cy="40903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07"/>
          <p:cNvSpPr txBox="1"/>
          <p:nvPr/>
        </p:nvSpPr>
        <p:spPr>
          <a:xfrm>
            <a:off x="683568" y="264383"/>
            <a:ext cx="259228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貼心提醒</a:t>
            </a:r>
          </a:p>
        </p:txBody>
      </p:sp>
    </p:spTree>
    <p:extLst>
      <p:ext uri="{BB962C8B-B14F-4D97-AF65-F5344CB8AC3E}">
        <p14:creationId xmlns:p14="http://schemas.microsoft.com/office/powerpoint/2010/main" val="19173437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11;p15"/>
          <p:cNvSpPr txBox="1">
            <a:spLocks/>
          </p:cNvSpPr>
          <p:nvPr/>
        </p:nvSpPr>
        <p:spPr>
          <a:xfrm>
            <a:off x="4796005" y="2796396"/>
            <a:ext cx="2052267" cy="814042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zh-TW" altLang="en-US" sz="5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Arial"/>
              </a:rPr>
              <a:t>學生</a:t>
            </a:r>
            <a:endParaRPr lang="zh-TW" altLang="en-US" sz="5400" b="1" dirty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/>
              <a:sym typeface="Arial"/>
            </a:endParaRPr>
          </a:p>
        </p:txBody>
      </p:sp>
      <p:sp>
        <p:nvSpPr>
          <p:cNvPr id="13" name="Google Shape;110;p15"/>
          <p:cNvSpPr txBox="1">
            <a:spLocks/>
          </p:cNvSpPr>
          <p:nvPr/>
        </p:nvSpPr>
        <p:spPr>
          <a:xfrm>
            <a:off x="4202602" y="2072668"/>
            <a:ext cx="3077230" cy="869950"/>
          </a:xfrm>
          <a:prstGeom prst="rect">
            <a:avLst/>
          </a:prstGeom>
        </p:spPr>
        <p:txBody>
          <a:bodyPr spcFirstLastPara="1" wrap="square" lIns="68569" tIns="68569" rIns="68569" bIns="68569" anchor="b" anchorCtr="0">
            <a:noAutofit/>
          </a:bodyPr>
          <a:lstStyle>
            <a:lvl1pPr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di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Arial"/>
              <a:buNone/>
              <a:defRPr/>
            </a:pPr>
            <a:r>
              <a:rPr lang="zh-TW" alt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Arial"/>
              </a:rPr>
              <a:t>集體報名</a:t>
            </a:r>
            <a:endParaRPr lang="zh-TW" altLang="en-US" sz="5400" dirty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/>
              <a:sym typeface="Arial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2030065" y="1671490"/>
            <a:ext cx="2376264" cy="2025056"/>
          </a:xfrm>
          <a:prstGeom prst="triangle">
            <a:avLst/>
          </a:prstGeom>
          <a:solidFill>
            <a:schemeClr val="tx1">
              <a:lumMod val="65000"/>
              <a:lumOff val="35000"/>
              <a:alpha val="14000"/>
            </a:schemeClr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7"/>
          <p:cNvSpPr txBox="1"/>
          <p:nvPr/>
        </p:nvSpPr>
        <p:spPr>
          <a:xfrm>
            <a:off x="2326767" y="1973122"/>
            <a:ext cx="17828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0" dirty="0" smtClean="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  <a:endParaRPr lang="zh-CN" altLang="en-US" sz="120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36725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10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1935875" y="949028"/>
            <a:ext cx="51090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</a:t>
            </a:r>
            <a:r>
              <a:rPr lang="zh-TW" altLang="en-US" sz="24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使用者不同，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選擇您要執行的身分</a:t>
            </a:r>
          </a:p>
        </p:txBody>
      </p:sp>
      <p:sp>
        <p:nvSpPr>
          <p:cNvPr id="26" name="矩形 25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4B1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602F6-2A3A-468B-9D96-CB2E1F33B865}" type="slidenum">
              <a:rPr lang="en-US" altLang="zh-TW" smtClean="0"/>
              <a:pPr/>
              <a:t>5</a:t>
            </a:fld>
            <a:endParaRPr lang="en-US" altLang="zh-TW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184" y="1663367"/>
            <a:ext cx="6613579" cy="2888379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741574" y="260754"/>
            <a:ext cx="3878400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4B16AA"/>
                </a:solidFill>
              </a:rPr>
              <a:t>一、登入</a:t>
            </a:r>
            <a:endParaRPr lang="zh-TW" altLang="en-US" dirty="0">
              <a:solidFill>
                <a:srgbClr val="4B16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589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732475" y="4848300"/>
            <a:ext cx="411525" cy="2952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 dirty="0"/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1536825" y="782602"/>
            <a:ext cx="44935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依系統畫面指示，輸入登入資訊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4392328" y="2439268"/>
            <a:ext cx="27605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TW" altLang="zh-TW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帳號：</a:t>
            </a:r>
            <a:r>
              <a:rPr lang="zh-TW" altLang="en-US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身分證字號，第一碼大寫</a:t>
            </a:r>
            <a:endParaRPr lang="en-US" altLang="zh-TW" dirty="0">
              <a:solidFill>
                <a:srgbClr val="3333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4392328" y="2943316"/>
            <a:ext cx="3502882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密碼</a:t>
            </a:r>
            <a:r>
              <a:rPr lang="zh-TW" altLang="zh-TW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身分證末</a:t>
            </a:r>
            <a:r>
              <a:rPr lang="en-US" altLang="zh-TW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碼</a:t>
            </a:r>
            <a:r>
              <a:rPr lang="en-US" altLang="zh-TW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出生月日</a:t>
            </a:r>
            <a:r>
              <a:rPr lang="en-US" altLang="zh-TW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碼，共</a:t>
            </a:r>
            <a:r>
              <a:rPr lang="en-US" altLang="zh-TW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碼</a:t>
            </a:r>
            <a:endParaRPr lang="en-US" altLang="zh-TW" dirty="0">
              <a:solidFill>
                <a:srgbClr val="3333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392328" y="3447364"/>
            <a:ext cx="1800493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驗證碼</a:t>
            </a:r>
            <a:r>
              <a:rPr lang="zh-TW" altLang="zh-TW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b="1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依圖示輸入</a:t>
            </a:r>
            <a:endParaRPr lang="en-US" altLang="zh-TW" b="1" dirty="0">
              <a:solidFill>
                <a:srgbClr val="3333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6825" y="1579395"/>
            <a:ext cx="2765037" cy="26858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矩形圖說文字 22"/>
          <p:cNvSpPr/>
          <p:nvPr/>
        </p:nvSpPr>
        <p:spPr bwMode="auto">
          <a:xfrm>
            <a:off x="4399643" y="1818890"/>
            <a:ext cx="1888165" cy="395534"/>
          </a:xfrm>
          <a:prstGeom prst="wedgeRectCallout">
            <a:avLst>
              <a:gd name="adj1" fmla="val -103318"/>
              <a:gd name="adj2" fmla="val 36859"/>
            </a:avLst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pc="1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下拉選單</a:t>
            </a:r>
            <a:r>
              <a:rPr lang="zh-TW" altLang="en-US" u="sng" spc="1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選擇學校</a:t>
            </a:r>
            <a:r>
              <a:rPr lang="zh-TW" altLang="en-US" spc="100" dirty="0">
                <a:solidFill>
                  <a:srgbClr val="3333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pc="100" dirty="0">
              <a:solidFill>
                <a:srgbClr val="3333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4B1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741574" y="260754"/>
            <a:ext cx="3878400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4B16AA"/>
                </a:solidFill>
              </a:rPr>
              <a:t>一、登入</a:t>
            </a:r>
            <a:endParaRPr lang="zh-TW" altLang="en-US" dirty="0">
              <a:solidFill>
                <a:srgbClr val="4B16AA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36825" y="4516022"/>
            <a:ext cx="6032757" cy="3678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預設密碼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en-US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帳號非身分證字號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時，</a:t>
            </a:r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也請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輸入帳號末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碼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出生月日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碼，共</a:t>
            </a:r>
            <a:r>
              <a:rPr lang="en-US" altLang="zh-TW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碼</a:t>
            </a:r>
            <a:endParaRPr lang="zh-TW" altLang="en-US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Google Shape;448;p39"/>
          <p:cNvGrpSpPr/>
          <p:nvPr/>
        </p:nvGrpSpPr>
        <p:grpSpPr>
          <a:xfrm>
            <a:off x="1151814" y="4510349"/>
            <a:ext cx="257177" cy="335470"/>
            <a:chOff x="590250" y="244200"/>
            <a:chExt cx="407975" cy="532175"/>
          </a:xfrm>
        </p:grpSpPr>
        <p:sp>
          <p:nvSpPr>
            <p:cNvPr id="13" name="Google Shape;449;p39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0" t="0" r="0" b="0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4" name="Google Shape;450;p39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5" name="Google Shape;451;p39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0" t="0" r="0" b="0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6" name="Google Shape;452;p39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0" t="0" r="0" b="0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7" name="Google Shape;453;p39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0" t="0" r="0" b="0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18" name="Google Shape;454;p39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4" name="Google Shape;455;p39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" name="Google Shape;456;p39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" name="Google Shape;457;p39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" name="Google Shape;458;p39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0" t="0" r="0" b="0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" name="Google Shape;459;p39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" name="Google Shape;460;p39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" name="Google Shape;461;p39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1" name="Google Shape;462;p39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</p:spTree>
    <p:extLst>
      <p:ext uri="{BB962C8B-B14F-4D97-AF65-F5344CB8AC3E}">
        <p14:creationId xmlns:p14="http://schemas.microsoft.com/office/powerpoint/2010/main" val="388214444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7</a:t>
            </a:fld>
            <a:endParaRPr/>
          </a:p>
        </p:txBody>
      </p:sp>
      <p:sp>
        <p:nvSpPr>
          <p:cNvPr id="18" name="文字方塊 2"/>
          <p:cNvSpPr txBox="1">
            <a:spLocks noChangeArrowheads="1"/>
          </p:cNvSpPr>
          <p:nvPr/>
        </p:nvSpPr>
        <p:spPr bwMode="auto">
          <a:xfrm>
            <a:off x="825023" y="757229"/>
            <a:ext cx="7301449" cy="818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ts val="3000"/>
              </a:lnSpc>
              <a:spcBef>
                <a:spcPct val="0"/>
              </a:spcBef>
              <a:buNone/>
            </a:pP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修改登入密碼，確定儲存後，系統會自動登出</a:t>
            </a:r>
            <a:r>
              <a:rPr lang="zh-TW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，請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以新密碼再次登入系統。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2" name="Google Shape;448;p39"/>
          <p:cNvGrpSpPr/>
          <p:nvPr/>
        </p:nvGrpSpPr>
        <p:grpSpPr>
          <a:xfrm>
            <a:off x="1965902" y="4524158"/>
            <a:ext cx="257177" cy="335470"/>
            <a:chOff x="590250" y="244200"/>
            <a:chExt cx="407975" cy="532175"/>
          </a:xfrm>
        </p:grpSpPr>
        <p:sp>
          <p:nvSpPr>
            <p:cNvPr id="23" name="Google Shape;449;p39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0" t="0" r="0" b="0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4" name="Google Shape;450;p39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0" t="0" r="0" b="0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5" name="Google Shape;451;p39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0" t="0" r="0" b="0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6" name="Google Shape;452;p39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0" t="0" r="0" b="0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7" name="Google Shape;453;p39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0" t="0" r="0" b="0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8" name="Google Shape;454;p39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0" t="0" r="0" b="0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9" name="Google Shape;455;p39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0" name="Google Shape;456;p39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1" name="Google Shape;457;p39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0" t="0" r="0" b="0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2" name="Google Shape;458;p39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0" t="0" r="0" b="0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3" name="Google Shape;459;p39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4" name="Google Shape;460;p39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5" name="Google Shape;461;p39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36" name="Google Shape;462;p39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0" t="0" r="0" b="0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9525" cap="rnd" cmpd="sng">
              <a:solidFill>
                <a:srgbClr val="FFC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7" name="Google Shape;136;p18"/>
          <p:cNvSpPr txBox="1">
            <a:spLocks/>
          </p:cNvSpPr>
          <p:nvPr/>
        </p:nvSpPr>
        <p:spPr>
          <a:xfrm>
            <a:off x="2094491" y="4365300"/>
            <a:ext cx="5587747" cy="68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algn="ctr"/>
            <a:r>
              <a:rPr lang="zh-TW" altLang="en-US" sz="1600" dirty="0">
                <a:highlight>
                  <a:srgbClr val="FFCD00"/>
                </a:highlight>
              </a:rPr>
              <a:t>請首次登入，務必完成修改密碼才可以執行其它功能哦！</a:t>
            </a:r>
          </a:p>
        </p:txBody>
      </p:sp>
      <p:sp>
        <p:nvSpPr>
          <p:cNvPr id="43" name="矩形 42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21387" y="2221773"/>
            <a:ext cx="312056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密碼規則規定</a:t>
            </a:r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  <a:p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密碼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長度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en-US" altLang="zh-TW" sz="1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14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位數字</a:t>
            </a:r>
            <a:endParaRPr lang="en-US" altLang="zh-TW" sz="14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密碼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規則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至少有一個數字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有一個小寫英文字母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</a:t>
            </a:r>
            <a:r>
              <a:rPr lang="zh-TW" altLang="en-US" sz="14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至少</a:t>
            </a:r>
            <a:r>
              <a:rPr lang="zh-TW" altLang="en-US" sz="1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有一個大寫英文字母</a:t>
            </a:r>
            <a:endParaRPr lang="en-US" altLang="zh-TW" sz="1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535" y="1750766"/>
            <a:ext cx="5321852" cy="2106214"/>
          </a:xfrm>
          <a:prstGeom prst="rect">
            <a:avLst/>
          </a:prstGeom>
        </p:spPr>
      </p:pic>
      <p:sp>
        <p:nvSpPr>
          <p:cNvPr id="38" name="標題 1"/>
          <p:cNvSpPr txBox="1">
            <a:spLocks/>
          </p:cNvSpPr>
          <p:nvPr/>
        </p:nvSpPr>
        <p:spPr>
          <a:xfrm>
            <a:off x="741574" y="260754"/>
            <a:ext cx="3878400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FF6600"/>
                </a:solidFill>
              </a:rPr>
              <a:t>二、</a:t>
            </a:r>
            <a:r>
              <a:rPr lang="zh-TW" altLang="en-US" dirty="0">
                <a:solidFill>
                  <a:srgbClr val="FF6600"/>
                </a:solidFill>
                <a:latin typeface="Lora" panose="02020500000000000000" charset="0"/>
              </a:rPr>
              <a:t>修改登入密碼</a:t>
            </a:r>
          </a:p>
        </p:txBody>
      </p:sp>
    </p:spTree>
    <p:extLst>
      <p:ext uri="{BB962C8B-B14F-4D97-AF65-F5344CB8AC3E}">
        <p14:creationId xmlns:p14="http://schemas.microsoft.com/office/powerpoint/2010/main" val="397504600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125;p17"/>
          <p:cNvSpPr txBox="1">
            <a:spLocks noGrp="1"/>
          </p:cNvSpPr>
          <p:nvPr>
            <p:ph type="body" idx="1"/>
          </p:nvPr>
        </p:nvSpPr>
        <p:spPr>
          <a:xfrm>
            <a:off x="2123389" y="780309"/>
            <a:ext cx="4620409" cy="114283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pPr marL="428624" indent="-342900">
              <a:spcBef>
                <a:spcPts val="750"/>
              </a:spcBef>
              <a:buClr>
                <a:schemeClr val="tx1"/>
              </a:buClr>
              <a:buSzPct val="110000"/>
              <a:buFont typeface="Wingdings" panose="05000000000000000000" pitchFamily="2" charset="2"/>
              <a:buAutoNum type="circleNumWdWhitePlain"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請先瀏覽資訊安全宣告內容</a:t>
            </a:r>
          </a:p>
          <a:p>
            <a:pPr marL="428624" indent="-342900">
              <a:spcBef>
                <a:spcPts val="750"/>
              </a:spcBef>
              <a:buClr>
                <a:schemeClr val="tx1"/>
              </a:buClr>
              <a:buSzPct val="110000"/>
              <a:buFont typeface="Wingdings" panose="05000000000000000000" pitchFamily="2" charset="2"/>
              <a:buAutoNum type="circleNumWdWhitePlain"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勾選 我已閱讀並接受上述內容 </a:t>
            </a:r>
          </a:p>
          <a:p>
            <a:pPr marL="428624" indent="-342900">
              <a:spcBef>
                <a:spcPts val="750"/>
              </a:spcBef>
              <a:buClr>
                <a:schemeClr val="tx1"/>
              </a:buClr>
              <a:buSzPct val="110000"/>
              <a:buFont typeface="Wingdings" panose="05000000000000000000" pitchFamily="2" charset="2"/>
              <a:buAutoNum type="circleNumWdWhitePlain"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點選「確認送出」按鈕</a:t>
            </a:r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732475" y="4849397"/>
            <a:ext cx="411525" cy="2952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8</a:t>
            </a:fld>
            <a:endParaRPr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2457" y="1996313"/>
            <a:ext cx="4561341" cy="30006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矩形 15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>
          <a:xfrm>
            <a:off x="755576" y="243992"/>
            <a:ext cx="3878400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chemeClr val="accent6">
                    <a:lumMod val="75000"/>
                  </a:schemeClr>
                </a:solidFill>
              </a:rPr>
              <a:t>三、</a:t>
            </a:r>
            <a:r>
              <a:rPr lang="zh-TW" altLang="en-US" dirty="0">
                <a:solidFill>
                  <a:schemeClr val="accent6">
                    <a:lumMod val="75000"/>
                  </a:schemeClr>
                </a:solidFill>
              </a:rPr>
              <a:t>資訊安全宣告</a:t>
            </a:r>
          </a:p>
        </p:txBody>
      </p:sp>
    </p:spTree>
    <p:extLst>
      <p:ext uri="{BB962C8B-B14F-4D97-AF65-F5344CB8AC3E}">
        <p14:creationId xmlns:p14="http://schemas.microsoft.com/office/powerpoint/2010/main" val="359054628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732475" y="4848300"/>
            <a:ext cx="411525" cy="2952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9</a:t>
            </a:fld>
            <a:endParaRPr dirty="0"/>
          </a:p>
        </p:txBody>
      </p:sp>
      <p:sp>
        <p:nvSpPr>
          <p:cNvPr id="18" name="矩形 17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A373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3"/>
          <a:srcRect b="60952"/>
          <a:stretch/>
        </p:blipFill>
        <p:spPr>
          <a:xfrm>
            <a:off x="761243" y="1805694"/>
            <a:ext cx="3766676" cy="2173337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3"/>
          <a:srcRect l="-227" t="39549" r="227" b="578"/>
          <a:stretch/>
        </p:blipFill>
        <p:spPr>
          <a:xfrm>
            <a:off x="4527919" y="1456860"/>
            <a:ext cx="3889939" cy="344152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55576" y="883560"/>
            <a:ext cx="71108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  <a:cs typeface="華康中黑體" pitchFamily="49" charset="-120"/>
              </a:rPr>
              <a:t>務必完成適性輔導問卷調查的填報，才可以</a:t>
            </a: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中黑體" pitchFamily="49" charset="-120"/>
              </a:rPr>
              <a:t>執行選填志願</a:t>
            </a:r>
            <a:r>
              <a:rPr lang="zh-TW" altLang="en-US" sz="1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華康中黑體" pitchFamily="49" charset="-120"/>
              </a:rPr>
              <a:t>功能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  <a:cs typeface="華康中黑體" pitchFamily="49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755576" y="243992"/>
            <a:ext cx="473082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A3731D"/>
                </a:solidFill>
              </a:rPr>
              <a:t>四、</a:t>
            </a:r>
            <a:r>
              <a:rPr lang="zh-TW" altLang="en-US" dirty="0">
                <a:solidFill>
                  <a:srgbClr val="A3731D"/>
                </a:solidFill>
              </a:rPr>
              <a:t>適性輔導</a:t>
            </a:r>
            <a:r>
              <a:rPr lang="zh-TW" altLang="en-US" dirty="0" smtClean="0">
                <a:solidFill>
                  <a:srgbClr val="A3731D"/>
                </a:solidFill>
              </a:rPr>
              <a:t>問卷調查</a:t>
            </a:r>
            <a:r>
              <a:rPr lang="en-US" altLang="zh-TW" dirty="0">
                <a:solidFill>
                  <a:srgbClr val="A3731D"/>
                </a:solidFill>
              </a:rPr>
              <a:t>(</a:t>
            </a:r>
            <a:r>
              <a:rPr lang="en-US" altLang="zh-TW" dirty="0" smtClean="0">
                <a:solidFill>
                  <a:srgbClr val="FF0000"/>
                </a:solidFill>
              </a:rPr>
              <a:t>1&amp;2</a:t>
            </a:r>
            <a:r>
              <a:rPr lang="zh-TW" altLang="en-US" dirty="0">
                <a:solidFill>
                  <a:srgbClr val="FF0000"/>
                </a:solidFill>
              </a:rPr>
              <a:t>次試模擬</a:t>
            </a:r>
            <a:r>
              <a:rPr lang="en-US" altLang="zh-TW" dirty="0">
                <a:solidFill>
                  <a:srgbClr val="A3731D"/>
                </a:solidFill>
              </a:rPr>
              <a:t>)</a:t>
            </a:r>
          </a:p>
          <a:p>
            <a:endParaRPr lang="zh-TW" altLang="en-US" dirty="0">
              <a:solidFill>
                <a:srgbClr val="A3731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3923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25;p17"/>
          <p:cNvSpPr txBox="1">
            <a:spLocks noGrp="1"/>
          </p:cNvSpPr>
          <p:nvPr>
            <p:ph type="body" idx="1"/>
          </p:nvPr>
        </p:nvSpPr>
        <p:spPr>
          <a:xfrm>
            <a:off x="1219055" y="997202"/>
            <a:ext cx="6194856" cy="488245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pPr indent="-257168">
              <a:lnSpc>
                <a:spcPct val="150000"/>
              </a:lnSpc>
              <a:buClrTx/>
              <a:buSzPts val="1800"/>
              <a:buFont typeface="Arial" panose="020B0604020202020204" pitchFamily="34" charset="0"/>
              <a:buChar char="◉"/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PT Serif" charset="0"/>
              </a:rPr>
              <a:t>系統會直接下載「學生基本資料及超額比序積分資料表」</a:t>
            </a:r>
          </a:p>
        </p:txBody>
      </p:sp>
      <p:sp>
        <p:nvSpPr>
          <p:cNvPr id="131" name="Google Shape;131;p17"/>
          <p:cNvSpPr txBox="1">
            <a:spLocks noGrp="1"/>
          </p:cNvSpPr>
          <p:nvPr>
            <p:ph type="sldNum" idx="12"/>
          </p:nvPr>
        </p:nvSpPr>
        <p:spPr>
          <a:xfrm>
            <a:off x="8732475" y="4848300"/>
            <a:ext cx="411525" cy="2952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 dirty="0"/>
          </a:p>
        </p:txBody>
      </p:sp>
      <p:sp>
        <p:nvSpPr>
          <p:cNvPr id="16" name="文字方塊 2"/>
          <p:cNvSpPr txBox="1">
            <a:spLocks noChangeArrowheads="1"/>
          </p:cNvSpPr>
          <p:nvPr/>
        </p:nvSpPr>
        <p:spPr bwMode="auto">
          <a:xfrm>
            <a:off x="755576" y="615703"/>
            <a:ext cx="55899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志願選填相關作業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基本資料及超額比序積分資料查詢</a:t>
            </a:r>
          </a:p>
        </p:txBody>
      </p:sp>
      <p:grpSp>
        <p:nvGrpSpPr>
          <p:cNvPr id="17" name="群組 4"/>
          <p:cNvGrpSpPr>
            <a:grpSpLocks/>
          </p:cNvGrpSpPr>
          <p:nvPr/>
        </p:nvGrpSpPr>
        <p:grpSpPr bwMode="auto">
          <a:xfrm>
            <a:off x="1958175" y="1661525"/>
            <a:ext cx="4251016" cy="3425136"/>
            <a:chOff x="2168525" y="2521395"/>
            <a:chExt cx="4765154" cy="3923547"/>
          </a:xfrm>
        </p:grpSpPr>
        <p:pic>
          <p:nvPicPr>
            <p:cNvPr id="18" name="圖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8525" y="2521395"/>
              <a:ext cx="4765154" cy="392354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矩形 2"/>
            <p:cNvSpPr>
              <a:spLocks noChangeArrowheads="1"/>
            </p:cNvSpPr>
            <p:nvPr/>
          </p:nvSpPr>
          <p:spPr bwMode="auto">
            <a:xfrm>
              <a:off x="2168525" y="6148574"/>
              <a:ext cx="1395363" cy="286296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 sz="1800">
                <a:solidFill>
                  <a:schemeClr val="tx1"/>
                </a:solidFill>
              </a:endParaRPr>
            </a:p>
          </p:txBody>
        </p:sp>
        <p:sp>
          <p:nvSpPr>
            <p:cNvPr id="20" name="圓角矩形圖說文字 19"/>
            <p:cNvSpPr/>
            <p:nvPr/>
          </p:nvSpPr>
          <p:spPr bwMode="auto">
            <a:xfrm>
              <a:off x="2314048" y="4776427"/>
              <a:ext cx="3280631" cy="1081346"/>
            </a:xfrm>
            <a:prstGeom prst="wedgeRoundRectCallou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系統自動下載完成時，可開啟此</a:t>
              </a:r>
              <a:r>
                <a:rPr lang="en-US" altLang="zh-TW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PDF</a:t>
              </a:r>
              <a:r>
                <a:rPr lang="zh-TW" altLang="en-US" sz="16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檔，查詢基本資料及超額比序積分資料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755576" y="243992"/>
            <a:ext cx="463176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chemeClr val="accent1">
                    <a:lumMod val="75000"/>
                  </a:schemeClr>
                </a:solidFill>
              </a:rPr>
              <a:t>五</a:t>
            </a:r>
            <a:r>
              <a:rPr lang="zh-TW" altLang="en-US" dirty="0" smtClean="0">
                <a:solidFill>
                  <a:schemeClr val="accent1">
                    <a:lumMod val="75000"/>
                  </a:schemeClr>
                </a:solidFill>
              </a:rPr>
              <a:t>、</a:t>
            </a:r>
            <a:r>
              <a:rPr lang="zh-TW" altLang="en-US" dirty="0">
                <a:solidFill>
                  <a:schemeClr val="accent1">
                    <a:lumMod val="75000"/>
                  </a:schemeClr>
                </a:solidFill>
              </a:rPr>
              <a:t>基本資料及超額比序積分資料查詢</a:t>
            </a:r>
          </a:p>
        </p:txBody>
      </p:sp>
      <p:sp>
        <p:nvSpPr>
          <p:cNvPr id="12" name="矩形 11"/>
          <p:cNvSpPr/>
          <p:nvPr/>
        </p:nvSpPr>
        <p:spPr>
          <a:xfrm>
            <a:off x="755575" y="615703"/>
            <a:ext cx="5514595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575150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683568" y="1779662"/>
            <a:ext cx="3136264" cy="1496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l"/>
              <a:defRPr/>
            </a:pPr>
            <a:endParaRPr lang="zh-TW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  <a:defRPr/>
            </a:pPr>
            <a:r>
              <a:rPr lang="zh-TW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PT Serif" charset="0"/>
              </a:rPr>
              <a:t>請先設定網頁可顯示彈出式視窗功能，才可使用「個別序位查詢服務」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  <a:cs typeface="PT Serif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638" y="1316374"/>
            <a:ext cx="4639358" cy="378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207757"/>
            <a:ext cx="755576" cy="409030"/>
          </a:xfrm>
          <a:prstGeom prst="rect">
            <a:avLst/>
          </a:prstGeom>
          <a:solidFill>
            <a:srgbClr val="8F3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0" name="TextBox 107"/>
          <p:cNvSpPr txBox="1"/>
          <p:nvPr/>
        </p:nvSpPr>
        <p:spPr>
          <a:xfrm>
            <a:off x="755576" y="207757"/>
            <a:ext cx="4019624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solidFill>
                  <a:srgbClr val="8F31F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六、</a:t>
            </a:r>
            <a:r>
              <a:rPr lang="zh-TW" altLang="en-US" sz="2000" b="1" dirty="0">
                <a:solidFill>
                  <a:srgbClr val="8F31F7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個別序位查詢</a:t>
            </a:r>
            <a:endParaRPr lang="en-US" altLang="zh-TW" sz="2000" b="1" dirty="0" smtClean="0">
              <a:solidFill>
                <a:srgbClr val="8F31F7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2"/>
          <p:cNvSpPr txBox="1">
            <a:spLocks noChangeArrowheads="1"/>
          </p:cNvSpPr>
          <p:nvPr/>
        </p:nvSpPr>
        <p:spPr bwMode="auto">
          <a:xfrm>
            <a:off x="719195" y="684120"/>
            <a:ext cx="39741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志願選填相關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作業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個別序位查詢服務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602F6-2A3A-468B-9D96-CB2E1F33B865}" type="slidenum">
              <a:rPr lang="en-US" altLang="zh-TW" smtClean="0"/>
              <a:pPr/>
              <a:t>11</a:t>
            </a:fld>
            <a:endParaRPr lang="en-US" altLang="zh-TW"/>
          </a:p>
        </p:txBody>
      </p:sp>
      <p:sp>
        <p:nvSpPr>
          <p:cNvPr id="12" name="矩形 11"/>
          <p:cNvSpPr/>
          <p:nvPr/>
        </p:nvSpPr>
        <p:spPr>
          <a:xfrm>
            <a:off x="755575" y="615702"/>
            <a:ext cx="3843925" cy="4377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86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4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9" name="矩形 10"/>
          <p:cNvSpPr>
            <a:spLocks noChangeArrowheads="1"/>
          </p:cNvSpPr>
          <p:nvPr/>
        </p:nvSpPr>
        <p:spPr bwMode="auto">
          <a:xfrm>
            <a:off x="1203722" y="4838700"/>
            <a:ext cx="1565672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zh-TW" altLang="en-US" sz="135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集體報名學生</a:t>
            </a:r>
            <a:endParaRPr lang="en-US" altLang="zh-TW" sz="1350" b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4" name="標題 1"/>
          <p:cNvSpPr txBox="1">
            <a:spLocks/>
          </p:cNvSpPr>
          <p:nvPr/>
        </p:nvSpPr>
        <p:spPr>
          <a:xfrm>
            <a:off x="755576" y="243992"/>
            <a:ext cx="463176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C00000"/>
                </a:solidFill>
              </a:rPr>
              <a:t>七、</a:t>
            </a:r>
            <a:r>
              <a:rPr lang="zh-TW" altLang="en-US" dirty="0">
                <a:solidFill>
                  <a:srgbClr val="C00000"/>
                </a:solidFill>
              </a:rPr>
              <a:t>免試志願選</a:t>
            </a:r>
            <a:r>
              <a:rPr lang="zh-TW" altLang="en-US" dirty="0" smtClean="0">
                <a:solidFill>
                  <a:srgbClr val="C00000"/>
                </a:solidFill>
              </a:rPr>
              <a:t>填提醒</a:t>
            </a:r>
            <a:endParaRPr lang="zh-TW" altLang="en-US" dirty="0">
              <a:solidFill>
                <a:srgbClr val="C0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755576" y="780565"/>
            <a:ext cx="7384647" cy="4088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</a:pP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模擬選填志願期間，</a:t>
            </a:r>
            <a:r>
              <a:rPr lang="zh-TW" altLang="en-US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首次</a:t>
            </a: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登入志願選填頁面，</a:t>
            </a:r>
            <a:r>
              <a:rPr lang="zh-TW" altLang="zh-TW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務必先完成</a:t>
            </a:r>
            <a:r>
              <a:rPr lang="en-US" altLang="zh-TW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/>
            </a:r>
            <a:br>
              <a:rPr lang="en-US" altLang="zh-TW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</a:br>
            <a:r>
              <a:rPr lang="zh-TW" altLang="zh-TW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適性輔導問卷填報，才可</a:t>
            </a:r>
            <a:r>
              <a:rPr lang="zh-TW" altLang="en-US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選填志願</a:t>
            </a:r>
            <a:r>
              <a:rPr lang="zh-TW" altLang="zh-TW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。</a:t>
            </a:r>
          </a:p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</a:pPr>
            <a:r>
              <a:rPr lang="zh-TW" altLang="zh-TW" sz="1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建議選填過程中，每隔一段時間</a:t>
            </a:r>
            <a:r>
              <a:rPr lang="zh-TW" altLang="zh-TW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按下「儲存志願」按鈕</a:t>
            </a: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，</a:t>
            </a:r>
            <a:r>
              <a:rPr lang="en-US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/>
            </a:r>
            <a:br>
              <a:rPr lang="en-US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</a:b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以避免停電等情況導致所選志願遺失。</a:t>
            </a:r>
          </a:p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</a:pP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選填完畢，務必</a:t>
            </a:r>
            <a:r>
              <a:rPr lang="zh-TW" altLang="zh-TW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按下「儲存志願」按鈕</a:t>
            </a: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，並至「</a:t>
            </a:r>
            <a:r>
              <a:rPr lang="zh-TW" altLang="zh-TW" sz="1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查詢我的</a:t>
            </a:r>
            <a:r>
              <a:rPr lang="en-US" altLang="zh-TW" sz="1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/>
            </a:r>
            <a:br>
              <a:rPr lang="en-US" altLang="zh-TW" sz="1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</a:br>
            <a:r>
              <a:rPr lang="zh-TW" altLang="zh-TW" sz="1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志願資料</a:t>
            </a: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」頁面確認您選擇的志願及排序。</a:t>
            </a:r>
          </a:p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</a:pPr>
            <a:r>
              <a:rPr lang="zh-TW" altLang="zh-TW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安全性考量，在選填志願期間若要離開位置，務必先</a:t>
            </a:r>
            <a:r>
              <a:rPr lang="zh-TW" altLang="zh-TW" sz="18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登出</a:t>
            </a:r>
            <a:r>
              <a:rPr lang="zh-TW" altLang="zh-TW" sz="1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Quattrocento Sans"/>
              </a:rPr>
              <a:t>。</a:t>
            </a:r>
            <a:endParaRPr lang="en-US" altLang="zh-TW" sz="1800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Quattrocento Sans"/>
            </a:endParaRPr>
          </a:p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</a:t>
            </a:r>
            <a:r>
              <a:rPr lang="zh-TW" altLang="en-US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報名身分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1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港澳生且有合法居留證者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才可選</a:t>
            </a: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進修學校</a:t>
            </a:r>
            <a:r>
              <a:rPr lang="en-US" altLang="zh-TW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部</a:t>
            </a:r>
            <a:r>
              <a:rPr lang="en-US" altLang="zh-TW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作為</a:t>
            </a:r>
            <a:r>
              <a:rPr lang="zh-TW" altLang="en-US" sz="18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</a:t>
            </a:r>
            <a:endParaRPr lang="zh-TW" altLang="en-US" sz="18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602F6-2A3A-468B-9D96-CB2E1F33B865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04289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9" name="矩形 10"/>
          <p:cNvSpPr>
            <a:spLocks noChangeArrowheads="1"/>
          </p:cNvSpPr>
          <p:nvPr/>
        </p:nvSpPr>
        <p:spPr bwMode="auto">
          <a:xfrm>
            <a:off x="1203722" y="4838700"/>
            <a:ext cx="1565672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1"/>
              </a:buClr>
              <a:buFontTx/>
              <a:buNone/>
            </a:pPr>
            <a:r>
              <a:rPr lang="zh-TW" altLang="en-US" sz="135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集體報名學生</a:t>
            </a:r>
            <a:endParaRPr lang="en-US" altLang="zh-TW" sz="1350" b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32" name="矩形 2"/>
          <p:cNvSpPr>
            <a:spLocks noChangeArrowheads="1"/>
          </p:cNvSpPr>
          <p:nvPr/>
        </p:nvSpPr>
        <p:spPr bwMode="auto">
          <a:xfrm>
            <a:off x="1369396" y="1420318"/>
            <a:ext cx="2890284" cy="2677656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首先閱讀注意事項。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選擇免試欲加入科組：下拉選單選擇</a:t>
            </a:r>
            <a:r>
              <a:rPr lang="zh-TW" altLang="zh-TW" sz="14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14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科組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sz="14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學校序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點選【加入】按鈕。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調整排序。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zh-TW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點選【儲存志願】按鈕。</a:t>
            </a:r>
            <a:endParaRPr lang="zh-TW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橢圓形圖說文字 8"/>
          <p:cNvSpPr>
            <a:spLocks noChangeArrowheads="1"/>
          </p:cNvSpPr>
          <p:nvPr/>
        </p:nvSpPr>
        <p:spPr bwMode="auto">
          <a:xfrm>
            <a:off x="16604" y="1762244"/>
            <a:ext cx="1224478" cy="1993804"/>
          </a:xfrm>
          <a:prstGeom prst="wedgeEllipseCallout">
            <a:avLst>
              <a:gd name="adj1" fmla="val 64137"/>
              <a:gd name="adj2" fmla="val 13172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27000" rIns="0" bIns="27000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160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en-US" altLang="zh-TW" sz="160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160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：只是</a:t>
            </a:r>
            <a:r>
              <a:rPr lang="zh-TW" altLang="en-US" sz="16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暫存</a:t>
            </a:r>
            <a:r>
              <a:rPr lang="zh-TW" altLang="en-US" sz="160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志願，並不會儲存到系統哦！</a:t>
            </a:r>
          </a:p>
        </p:txBody>
      </p:sp>
      <p:sp>
        <p:nvSpPr>
          <p:cNvPr id="37" name="橢圓形圖說文字 36"/>
          <p:cNvSpPr>
            <a:spLocks noChangeArrowheads="1"/>
          </p:cNvSpPr>
          <p:nvPr/>
        </p:nvSpPr>
        <p:spPr bwMode="auto">
          <a:xfrm>
            <a:off x="2274742" y="4199134"/>
            <a:ext cx="1210645" cy="442556"/>
          </a:xfrm>
          <a:prstGeom prst="wedgeEllipseCallout">
            <a:avLst>
              <a:gd name="adj1" fmla="val -12177"/>
              <a:gd name="adj2" fmla="val -76436"/>
            </a:avLst>
          </a:prstGeom>
          <a:solidFill>
            <a:srgbClr val="FF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27000" rIns="0" bIns="27000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很重要！</a:t>
            </a:r>
            <a:endParaRPr lang="en-US" altLang="zh-TW" sz="1800" b="1" dirty="0">
              <a:solidFill>
                <a:srgbClr val="08080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602F6-2A3A-468B-9D96-CB2E1F33B865}" type="slidenum">
              <a:rPr lang="en-US" altLang="zh-TW" smtClean="0"/>
              <a:pPr/>
              <a:t>13</a:t>
            </a:fld>
            <a:endParaRPr lang="en-US" altLang="zh-TW"/>
          </a:p>
        </p:txBody>
      </p:sp>
      <p:grpSp>
        <p:nvGrpSpPr>
          <p:cNvPr id="2" name="群組 1"/>
          <p:cNvGrpSpPr/>
          <p:nvPr/>
        </p:nvGrpSpPr>
        <p:grpSpPr>
          <a:xfrm>
            <a:off x="3624297" y="880020"/>
            <a:ext cx="5307201" cy="3921940"/>
            <a:chOff x="3407727" y="1071175"/>
            <a:chExt cx="5307201" cy="3921940"/>
          </a:xfrm>
        </p:grpSpPr>
        <p:pic>
          <p:nvPicPr>
            <p:cNvPr id="11" name="Picture 2" descr="志願選填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031" y="1071175"/>
              <a:ext cx="4394897" cy="371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直線圖說文字 1 36"/>
            <p:cNvSpPr>
              <a:spLocks/>
            </p:cNvSpPr>
            <p:nvPr/>
          </p:nvSpPr>
          <p:spPr bwMode="auto">
            <a:xfrm>
              <a:off x="3407727" y="3410948"/>
              <a:ext cx="900113" cy="228600"/>
            </a:xfrm>
            <a:prstGeom prst="borderCallout1">
              <a:avLst>
                <a:gd name="adj1" fmla="val -2745"/>
                <a:gd name="adj2" fmla="val 100773"/>
                <a:gd name="adj3" fmla="val -105736"/>
                <a:gd name="adj4" fmla="val 152514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3500" tIns="8100" rIns="13500" bIns="81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44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900" b="1">
                  <a:latin typeface="微軟正黑體" panose="020B0604030504040204" pitchFamily="34" charset="-120"/>
                  <a:ea typeface="微軟正黑體" panose="020B0604030504040204" pitchFamily="34" charset="-120"/>
                  <a:cs typeface="新細明體" panose="02020500000000000000" pitchFamily="18" charset="-120"/>
                </a:rPr>
                <a:t>已選填志願數</a:t>
              </a:r>
              <a:endParaRPr lang="zh-TW" altLang="zh-TW" sz="135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endParaRPr>
            </a:p>
          </p:txBody>
        </p:sp>
        <p:sp>
          <p:nvSpPr>
            <p:cNvPr id="13" name="直線圖說文字 1 35"/>
            <p:cNvSpPr>
              <a:spLocks/>
            </p:cNvSpPr>
            <p:nvPr/>
          </p:nvSpPr>
          <p:spPr bwMode="auto">
            <a:xfrm>
              <a:off x="7274466" y="2784679"/>
              <a:ext cx="713185" cy="626269"/>
            </a:xfrm>
            <a:prstGeom prst="borderCallout1">
              <a:avLst>
                <a:gd name="adj1" fmla="val 100745"/>
                <a:gd name="adj2" fmla="val 100896"/>
                <a:gd name="adj3" fmla="val 189212"/>
                <a:gd name="adj4" fmla="val 17095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3500" tIns="8100" rIns="13500" bIns="81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lnSpc>
                  <a:spcPct val="144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9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新細明體" panose="02020500000000000000" pitchFamily="18" charset="-120"/>
                </a:rPr>
                <a:t>點選「垃圾筒」按鈕，即可刪除志願。</a:t>
              </a:r>
              <a:endParaRPr lang="zh-TW" altLang="zh-TW" sz="135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endParaRPr>
            </a:p>
          </p:txBody>
        </p:sp>
        <p:sp>
          <p:nvSpPr>
            <p:cNvPr id="14" name="直線圖說文字 1 36"/>
            <p:cNvSpPr>
              <a:spLocks/>
            </p:cNvSpPr>
            <p:nvPr/>
          </p:nvSpPr>
          <p:spPr bwMode="auto">
            <a:xfrm>
              <a:off x="7631058" y="4788879"/>
              <a:ext cx="850106" cy="204236"/>
            </a:xfrm>
            <a:prstGeom prst="borderCallout1">
              <a:avLst>
                <a:gd name="adj1" fmla="val -2597"/>
                <a:gd name="adj2" fmla="val 97216"/>
                <a:gd name="adj3" fmla="val -77731"/>
                <a:gd name="adj4" fmla="val 7256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3500" tIns="8100" rIns="13500" bIns="81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44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9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新細明體" panose="02020500000000000000" pitchFamily="18" charset="-120"/>
                </a:rPr>
                <a:t>該項科組資訊</a:t>
              </a:r>
              <a:endParaRPr lang="zh-TW" altLang="zh-TW" sz="135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endParaRPr>
            </a:p>
          </p:txBody>
        </p:sp>
        <p:sp>
          <p:nvSpPr>
            <p:cNvPr id="15" name="直線圖說文字 1 36"/>
            <p:cNvSpPr>
              <a:spLocks/>
            </p:cNvSpPr>
            <p:nvPr/>
          </p:nvSpPr>
          <p:spPr bwMode="auto">
            <a:xfrm>
              <a:off x="5461708" y="4390289"/>
              <a:ext cx="1307306" cy="228600"/>
            </a:xfrm>
            <a:prstGeom prst="borderCallout1">
              <a:avLst>
                <a:gd name="adj1" fmla="val 4574"/>
                <a:gd name="adj2" fmla="val 99250"/>
                <a:gd name="adj3" fmla="val -115648"/>
                <a:gd name="adj4" fmla="val 133759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3500" tIns="8100" rIns="13500" bIns="81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00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rgbClr val="000000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rgbClr val="000000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0000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44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9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新細明體" panose="02020500000000000000" pitchFamily="18" charset="-120"/>
                </a:rPr>
                <a:t>此志願</a:t>
              </a:r>
              <a:r>
                <a:rPr lang="zh-TW" altLang="en-US" sz="9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cs typeface="新細明體" panose="02020500000000000000" pitchFamily="18" charset="-120"/>
                </a:rPr>
                <a:t>總</a:t>
              </a:r>
              <a:r>
                <a:rPr lang="zh-TW" altLang="en-US" sz="9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新細明體" panose="02020500000000000000" pitchFamily="18" charset="-120"/>
                </a:rPr>
                <a:t>積分的計算說明</a:t>
              </a:r>
              <a:endParaRPr lang="zh-TW" altLang="zh-TW" sz="1350" dirty="0">
                <a:latin typeface="微軟正黑體" panose="020B0604030504040204" pitchFamily="34" charset="-120"/>
                <a:ea typeface="微軟正黑體" panose="020B0604030504040204" pitchFamily="34" charset="-120"/>
                <a:cs typeface="新細明體" panose="02020500000000000000" pitchFamily="18" charset="-120"/>
              </a:endParaRPr>
            </a:p>
          </p:txBody>
        </p:sp>
      </p:grpSp>
      <p:sp>
        <p:nvSpPr>
          <p:cNvPr id="16" name="文字方塊 2"/>
          <p:cNvSpPr txBox="1">
            <a:spLocks noChangeArrowheads="1"/>
          </p:cNvSpPr>
          <p:nvPr/>
        </p:nvSpPr>
        <p:spPr bwMode="auto">
          <a:xfrm>
            <a:off x="755576" y="615703"/>
            <a:ext cx="36599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志願選填相關作業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免試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標題 1"/>
          <p:cNvSpPr txBox="1">
            <a:spLocks/>
          </p:cNvSpPr>
          <p:nvPr/>
        </p:nvSpPr>
        <p:spPr>
          <a:xfrm>
            <a:off x="755576" y="243992"/>
            <a:ext cx="463176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C00000"/>
                </a:solidFill>
              </a:rPr>
              <a:t>七、</a:t>
            </a:r>
            <a:r>
              <a:rPr lang="zh-TW" altLang="en-US" dirty="0">
                <a:solidFill>
                  <a:srgbClr val="C00000"/>
                </a:solidFill>
              </a:rPr>
              <a:t>免試志願選填功能</a:t>
            </a:r>
          </a:p>
        </p:txBody>
      </p:sp>
      <p:sp>
        <p:nvSpPr>
          <p:cNvPr id="4" name="矩形 3"/>
          <p:cNvSpPr/>
          <p:nvPr/>
        </p:nvSpPr>
        <p:spPr>
          <a:xfrm>
            <a:off x="755576" y="615703"/>
            <a:ext cx="3659976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59502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3" grpId="0" animBg="1"/>
      <p:bldP spid="37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矩形 1"/>
          <p:cNvSpPr>
            <a:spLocks noChangeArrowheads="1"/>
          </p:cNvSpPr>
          <p:nvPr/>
        </p:nvSpPr>
        <p:spPr bwMode="auto">
          <a:xfrm>
            <a:off x="755576" y="796626"/>
            <a:ext cx="2133918" cy="49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marL="342892" indent="-257168" defTabSz="685783">
              <a:lnSpc>
                <a:spcPct val="150000"/>
              </a:lnSpc>
              <a:spcBef>
                <a:spcPts val="450"/>
              </a:spcBef>
              <a:buSzPts val="1800"/>
              <a:buFont typeface="Arial" panose="020B0604020202020204" pitchFamily="34" charset="0"/>
              <a:buChar char="◉"/>
            </a:pPr>
            <a:r>
              <a:rPr lang="zh-TW" altLang="zh-TW" sz="2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排序功能說明 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143002" y="-126958"/>
            <a:ext cx="184731" cy="25391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TW" altLang="en-US" sz="1050">
              <a:latin typeface="Arial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143002" y="-126958"/>
            <a:ext cx="184731" cy="25391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zh-TW" altLang="en-US" sz="1050">
              <a:latin typeface="Arial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</a:endParaRPr>
          </a:p>
        </p:txBody>
      </p:sp>
      <p:sp>
        <p:nvSpPr>
          <p:cNvPr id="16" name="矩形 2"/>
          <p:cNvSpPr>
            <a:spLocks noChangeArrowheads="1"/>
          </p:cNvSpPr>
          <p:nvPr/>
        </p:nvSpPr>
        <p:spPr bwMode="auto">
          <a:xfrm>
            <a:off x="590993" y="1358409"/>
            <a:ext cx="1473480" cy="392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TW" altLang="zh-TW" sz="195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上下移動</a:t>
            </a:r>
            <a:endParaRPr lang="zh-TW" altLang="en-US" sz="1950" b="1" dirty="0">
              <a:solidFill>
                <a:srgbClr val="08080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684614" y="1355921"/>
            <a:ext cx="3962944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  <a:defRPr/>
            </a:pPr>
            <a:r>
              <a:rPr lang="zh-TW" altLang="zh-TW" sz="1950" b="1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快速移動志願序</a:t>
            </a:r>
            <a:endParaRPr lang="en-US" altLang="zh-TW" sz="1950" b="1" dirty="0">
              <a:solidFill>
                <a:srgbClr val="08080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900"/>
              </a:spcBef>
              <a:defRPr/>
            </a:pPr>
            <a:r>
              <a:rPr lang="zh-TW" altLang="en-US" sz="1800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</a:t>
            </a:r>
            <a:r>
              <a:rPr lang="zh-TW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目標分發編號</a:t>
            </a:r>
            <a:r>
              <a:rPr lang="zh-TW" altLang="en-US" sz="1800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，再按下</a:t>
            </a:r>
            <a:r>
              <a:rPr lang="en-US" altLang="zh-TW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Go</a:t>
            </a:r>
            <a:r>
              <a:rPr lang="zh-TW" altLang="en-US" sz="1800" dirty="0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按鈕。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FE602F6-2A3A-468B-9D96-CB2E1F33B865}" type="slidenum">
              <a:rPr lang="en-US" altLang="zh-TW" smtClean="0"/>
              <a:pPr/>
              <a:t>14</a:t>
            </a:fld>
            <a:endParaRPr lang="en-US" altLang="zh-TW"/>
          </a:p>
        </p:txBody>
      </p:sp>
      <p:pic>
        <p:nvPicPr>
          <p:cNvPr id="14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83" y="2335765"/>
            <a:ext cx="4097754" cy="2205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160" y="2325340"/>
            <a:ext cx="4255852" cy="2225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7830840" y="3306965"/>
            <a:ext cx="355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800" b="1" dirty="0" smtClean="0">
                <a:solidFill>
                  <a:srgbClr val="FF0000"/>
                </a:solidFill>
              </a:rPr>
              <a:t>4</a:t>
            </a:r>
            <a:endParaRPr lang="zh-TW" altLang="en-US" sz="1800" b="1" dirty="0">
              <a:solidFill>
                <a:srgbClr val="FF0000"/>
              </a:solidFill>
            </a:endParaRPr>
          </a:p>
        </p:txBody>
      </p:sp>
      <p:sp>
        <p:nvSpPr>
          <p:cNvPr id="8" name="橢圓 7"/>
          <p:cNvSpPr/>
          <p:nvPr/>
        </p:nvSpPr>
        <p:spPr>
          <a:xfrm>
            <a:off x="8112722" y="3306965"/>
            <a:ext cx="369332" cy="369332"/>
          </a:xfrm>
          <a:prstGeom prst="ellipse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755576" y="243992"/>
            <a:ext cx="463176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C00000"/>
                </a:solidFill>
              </a:rPr>
              <a:t>七、</a:t>
            </a:r>
            <a:r>
              <a:rPr lang="zh-TW" altLang="en-US" dirty="0">
                <a:solidFill>
                  <a:srgbClr val="C00000"/>
                </a:solidFill>
              </a:rPr>
              <a:t>免試志願選填功能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696222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" grpId="0"/>
      <p:bldP spid="8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615703"/>
            <a:ext cx="4114739" cy="317310"/>
          </a:xfrm>
        </p:spPr>
        <p:txBody>
          <a:bodyPr/>
          <a:lstStyle/>
          <a:p>
            <a:r>
              <a:rPr lang="zh-TW" altLang="en-US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志願選填相關作業</a:t>
            </a:r>
            <a:r>
              <a:rPr lang="en-US" altLang="zh-TW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查詢我的志願資料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46813" y="1051303"/>
            <a:ext cx="5883893" cy="743958"/>
          </a:xfrm>
        </p:spPr>
        <p:txBody>
          <a:bodyPr/>
          <a:lstStyle/>
          <a:p>
            <a:pPr marL="57148" indent="0">
              <a:buClrTx/>
              <a:buSzPct val="10000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儲存志願完成後，務必到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查詢我的志願資料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頁面，確認所選的志願及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順序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ClrTx/>
              <a:buSzPct val="100000"/>
              <a:buFont typeface="Wingdings" panose="05000000000000000000" pitchFamily="2" charset="2"/>
              <a:buChar char="l"/>
            </a:pPr>
            <a:endParaRPr lang="zh-TW" altLang="en-US" dirty="0"/>
          </a:p>
        </p:txBody>
      </p:sp>
      <p:sp>
        <p:nvSpPr>
          <p:cNvPr id="165" name="Google Shape;165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15</a:t>
            </a:fld>
            <a:endParaRPr/>
          </a:p>
        </p:txBody>
      </p:sp>
      <p:sp>
        <p:nvSpPr>
          <p:cNvPr id="18" name="標題 1"/>
          <p:cNvSpPr txBox="1">
            <a:spLocks/>
          </p:cNvSpPr>
          <p:nvPr/>
        </p:nvSpPr>
        <p:spPr>
          <a:xfrm>
            <a:off x="755576" y="243992"/>
            <a:ext cx="463176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 smtClean="0">
                <a:solidFill>
                  <a:srgbClr val="00B050"/>
                </a:solidFill>
              </a:rPr>
              <a:t>八、</a:t>
            </a:r>
            <a:r>
              <a:rPr lang="zh-TW" altLang="en-US" dirty="0">
                <a:solidFill>
                  <a:srgbClr val="00B050"/>
                </a:solidFill>
              </a:rPr>
              <a:t>查詢我的免試志願資料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352" y="1930392"/>
            <a:ext cx="5710816" cy="299803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55576" y="563765"/>
            <a:ext cx="4036430" cy="35240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27200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626389"/>
            <a:ext cx="4114739" cy="306565"/>
          </a:xfrm>
        </p:spPr>
        <p:txBody>
          <a:bodyPr/>
          <a:lstStyle/>
          <a:p>
            <a:r>
              <a:rPr lang="zh-TW" altLang="en-US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志願選填相關作業</a:t>
            </a:r>
            <a:r>
              <a:rPr lang="en-US" altLang="zh-TW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 </a:t>
            </a:r>
            <a:r>
              <a:rPr lang="zh-TW" altLang="en-US" sz="1800" b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列印</a:t>
            </a:r>
            <a:r>
              <a:rPr lang="zh-TW" altLang="en-US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報名表</a:t>
            </a:r>
            <a:r>
              <a:rPr lang="en-US" altLang="zh-TW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草稿</a:t>
            </a:r>
            <a:r>
              <a:rPr lang="en-US" altLang="zh-TW" sz="1800" b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18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446813" y="1051303"/>
            <a:ext cx="5883893" cy="743958"/>
          </a:xfrm>
        </p:spPr>
        <p:txBody>
          <a:bodyPr/>
          <a:lstStyle/>
          <a:p>
            <a:pPr marL="57148" indent="0">
              <a:buClrTx/>
              <a:buSzPct val="100000"/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學生端可以列印學生報名表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草稿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與家長或老師做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討論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5" name="Google Shape;165;p1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16</a:t>
            </a:fld>
            <a:endParaRPr/>
          </a:p>
        </p:txBody>
      </p:sp>
      <p:sp>
        <p:nvSpPr>
          <p:cNvPr id="18" name="標題 1"/>
          <p:cNvSpPr txBox="1">
            <a:spLocks/>
          </p:cNvSpPr>
          <p:nvPr/>
        </p:nvSpPr>
        <p:spPr>
          <a:xfrm>
            <a:off x="755576" y="243992"/>
            <a:ext cx="4631764" cy="4356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r>
              <a:rPr lang="zh-TW" altLang="en-US" dirty="0">
                <a:solidFill>
                  <a:srgbClr val="7030A0"/>
                </a:solidFill>
              </a:rPr>
              <a:t>九</a:t>
            </a:r>
            <a:r>
              <a:rPr lang="zh-TW" altLang="en-US" dirty="0" smtClean="0">
                <a:solidFill>
                  <a:srgbClr val="7030A0"/>
                </a:solidFill>
              </a:rPr>
              <a:t>、列印報名表</a:t>
            </a:r>
            <a:r>
              <a:rPr lang="en-US" altLang="zh-TW" dirty="0" smtClean="0">
                <a:solidFill>
                  <a:srgbClr val="7030A0"/>
                </a:solidFill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</a:rPr>
              <a:t>草稿</a:t>
            </a:r>
            <a:r>
              <a:rPr lang="en-US" altLang="zh-TW" dirty="0" smtClean="0">
                <a:solidFill>
                  <a:srgbClr val="7030A0"/>
                </a:solidFill>
              </a:rPr>
              <a:t>)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206673"/>
            <a:ext cx="755576" cy="40903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940" y="1978098"/>
            <a:ext cx="7200000" cy="226823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55575" y="550015"/>
            <a:ext cx="3878301" cy="435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55237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65353" y="2122066"/>
            <a:ext cx="3758960" cy="1006954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rtlCol="0" anchor="ctr">
            <a:noAutofit/>
          </a:bodyPr>
          <a:lstStyle/>
          <a:p>
            <a:pPr algn="ctr" defTabSz="914400">
              <a:defRPr/>
            </a:pPr>
            <a:r>
              <a:rPr lang="en-US" altLang="zh-CN" sz="6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THANKS!</a:t>
            </a:r>
            <a:endParaRPr lang="zh-CN" altLang="en-US" sz="6600" kern="0" dirty="0">
              <a:solidFill>
                <a:schemeClr val="tx1">
                  <a:lumMod val="65000"/>
                  <a:lumOff val="35000"/>
                </a:schemeClr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9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5.7|4.1|6|1.7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5.7|4.1|6|1.7|2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1.6"/>
</p:tagLst>
</file>

<file path=ppt/theme/theme1.xml><?xml version="1.0" encoding="utf-8"?>
<a:theme xmlns:a="http://schemas.openxmlformats.org/drawingml/2006/main" name="自定义设计方案">
  <a:themeElements>
    <a:clrScheme name="红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幾何母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簡報2" id="{8434BAEC-3026-40AF-8F48-0E1C76B1B129}" vid="{9128F3C5-5DD5-4720-8744-43437BF91D49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A000120150608A07KPBG</Template>
  <TotalTime>4600</TotalTime>
  <Words>727</Words>
  <Application>Microsoft Office PowerPoint</Application>
  <PresentationFormat>如螢幕大小 (16:9)</PresentationFormat>
  <Paragraphs>98</Paragraphs>
  <Slides>17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17</vt:i4>
      </vt:variant>
    </vt:vector>
  </HeadingPairs>
  <TitlesOfParts>
    <vt:vector size="34" baseType="lpstr">
      <vt:lpstr>等线</vt:lpstr>
      <vt:lpstr>Lora</vt:lpstr>
      <vt:lpstr>Microsoft YaHei</vt:lpstr>
      <vt:lpstr>Microsoft YaHei</vt:lpstr>
      <vt:lpstr>PT Serif</vt:lpstr>
      <vt:lpstr>Quattrocento Sans</vt:lpstr>
      <vt:lpstr>SimSun</vt:lpstr>
      <vt:lpstr>方正豪体简体</vt:lpstr>
      <vt:lpstr>華康中黑體</vt:lpstr>
      <vt:lpstr>微軟正黑體</vt:lpstr>
      <vt:lpstr>新細明體</vt:lpstr>
      <vt:lpstr>Arial</vt:lpstr>
      <vt:lpstr>Calibri</vt:lpstr>
      <vt:lpstr>Impact</vt:lpstr>
      <vt:lpstr>Wingdings</vt:lpstr>
      <vt:lpstr>自定义设计方案</vt:lpstr>
      <vt:lpstr>幾何母片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志願選填相關作業/ 查詢我的志願資料</vt:lpstr>
      <vt:lpstr>志願選填相關作業/ 列印報名表(草稿)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192</cp:revision>
  <dcterms:created xsi:type="dcterms:W3CDTF">2015-06-24T12:12:45Z</dcterms:created>
  <dcterms:modified xsi:type="dcterms:W3CDTF">2023-12-27T05:17:01Z</dcterms:modified>
</cp:coreProperties>
</file>