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4"/>
  </p:notesMasterIdLst>
  <p:sldIdLst>
    <p:sldId id="256" r:id="rId2"/>
    <p:sldId id="29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97" r:id="rId24"/>
    <p:sldId id="278" r:id="rId25"/>
    <p:sldId id="279" r:id="rId26"/>
    <p:sldId id="280" r:id="rId27"/>
    <p:sldId id="281" r:id="rId28"/>
    <p:sldId id="282" r:id="rId29"/>
    <p:sldId id="283" r:id="rId30"/>
    <p:sldId id="298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18288000" cy="10287000"/>
  <p:notesSz cx="6797675" cy="9926638"/>
  <p:embeddedFontLst>
    <p:embeddedFont>
      <p:font typeface="Noto Sans T Chinese Bold" panose="02020500000000000000" charset="-120"/>
      <p:regular r:id="rId45"/>
    </p:embeddedFont>
    <p:embeddedFont>
      <p:font typeface="王漢宗顏楷體" panose="02020500000000000000" charset="-120"/>
      <p:regular r:id="rId46"/>
    </p:embeddedFont>
    <p:embeddedFont>
      <p:font typeface="可画汤圆" panose="02020500000000000000" charset="-120"/>
      <p:regular r:id="rId47"/>
    </p:embeddedFont>
    <p:embeddedFont>
      <p:font typeface="可画软糖体-简" panose="02020500000000000000" charset="-122"/>
      <p:regular r:id="rId48"/>
    </p:embeddedFont>
    <p:embeddedFont>
      <p:font typeface="可画悦黑体-繁" panose="02020500000000000000" charset="-122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標楷體" panose="03000509000000000000" pitchFamily="65" charset="-120"/>
      <p:regular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22" autoAdjust="0"/>
  </p:normalViewPr>
  <p:slideViewPr>
    <p:cSldViewPr>
      <p:cViewPr varScale="1">
        <p:scale>
          <a:sx n="50" d="100"/>
          <a:sy n="50" d="100"/>
        </p:scale>
        <p:origin x="28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11A671-6D71-49B7-9E42-94272397943E}" type="datetimeFigureOut">
              <a:rPr lang="zh-TW" altLang="en-US" smtClean="0"/>
              <a:t>2025/11/19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258AE-25B5-4DF5-BF5F-B3C0096D67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301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8258AE-25B5-4DF5-BF5F-B3C0096D676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7167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hyperlink" Target="https://sites.google.com/tcjh.tyc.edu.tw/future" TargetMode="External"/><Relationship Id="rId10" Type="http://schemas.openxmlformats.org/officeDocument/2006/relationships/image" Target="../media/image11.svg"/><Relationship Id="rId4" Type="http://schemas.openxmlformats.org/officeDocument/2006/relationships/image" Target="../media/image2.sv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12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sv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7.svg"/><Relationship Id="rId10" Type="http://schemas.openxmlformats.org/officeDocument/2006/relationships/image" Target="../media/image11.svg"/><Relationship Id="rId4" Type="http://schemas.openxmlformats.org/officeDocument/2006/relationships/image" Target="../media/image26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.svg"/><Relationship Id="rId7" Type="http://schemas.openxmlformats.org/officeDocument/2006/relationships/image" Target="../media/image6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2.sv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2.sv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2.sv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2.sv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2.sv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2.sv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83.svg"/><Relationship Id="rId12" Type="http://schemas.openxmlformats.org/officeDocument/2006/relationships/image" Target="../media/image9.svg"/><Relationship Id="rId2" Type="http://schemas.openxmlformats.org/officeDocument/2006/relationships/image" Target="../media/image1.png"/><Relationship Id="rId16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.png"/><Relationship Id="rId5" Type="http://schemas.openxmlformats.org/officeDocument/2006/relationships/image" Target="../media/image4.svg"/><Relationship Id="rId15" Type="http://schemas.openxmlformats.org/officeDocument/2006/relationships/image" Target="../media/image12.png"/><Relationship Id="rId10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607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 rot="-68121">
            <a:off x="1546978" y="1218918"/>
            <a:ext cx="11968627" cy="7855771"/>
          </a:xfrm>
          <a:custGeom>
            <a:avLst/>
            <a:gdLst/>
            <a:ahLst/>
            <a:cxnLst/>
            <a:rect l="l" t="t" r="r" b="b"/>
            <a:pathLst>
              <a:path w="11968627" h="7855771">
                <a:moveTo>
                  <a:pt x="0" y="0"/>
                </a:moveTo>
                <a:lnTo>
                  <a:pt x="11968626" y="0"/>
                </a:lnTo>
                <a:lnTo>
                  <a:pt x="11968626" y="7855771"/>
                </a:lnTo>
                <a:lnTo>
                  <a:pt x="0" y="7855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85742">
            <a:off x="11313809" y="2443036"/>
            <a:ext cx="5395121" cy="5235699"/>
          </a:xfrm>
          <a:custGeom>
            <a:avLst/>
            <a:gdLst/>
            <a:ahLst/>
            <a:cxnLst/>
            <a:rect l="l" t="t" r="r" b="b"/>
            <a:pathLst>
              <a:path w="5395121" h="5235699">
                <a:moveTo>
                  <a:pt x="0" y="0"/>
                </a:moveTo>
                <a:lnTo>
                  <a:pt x="5395121" y="0"/>
                </a:lnTo>
                <a:lnTo>
                  <a:pt x="5395121" y="5235699"/>
                </a:lnTo>
                <a:lnTo>
                  <a:pt x="0" y="52356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37" r="-544" b="-1688"/>
            </a:stretch>
          </a:blipFill>
        </p:spPr>
      </p:sp>
      <p:sp>
        <p:nvSpPr>
          <p:cNvPr id="6" name="Freeform 6"/>
          <p:cNvSpPr/>
          <p:nvPr/>
        </p:nvSpPr>
        <p:spPr>
          <a:xfrm rot="-772345">
            <a:off x="928460" y="6581778"/>
            <a:ext cx="1499829" cy="3158683"/>
          </a:xfrm>
          <a:custGeom>
            <a:avLst/>
            <a:gdLst/>
            <a:ahLst/>
            <a:cxnLst/>
            <a:rect l="l" t="t" r="r" b="b"/>
            <a:pathLst>
              <a:path w="1499829" h="3158683">
                <a:moveTo>
                  <a:pt x="0" y="0"/>
                </a:moveTo>
                <a:lnTo>
                  <a:pt x="1499829" y="0"/>
                </a:lnTo>
                <a:lnTo>
                  <a:pt x="1499829" y="3158683"/>
                </a:lnTo>
                <a:lnTo>
                  <a:pt x="0" y="31586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840615">
            <a:off x="13859570" y="1515622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4" y="0"/>
                </a:lnTo>
                <a:lnTo>
                  <a:pt x="2348424" y="768575"/>
                </a:lnTo>
                <a:lnTo>
                  <a:pt x="0" y="76857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03181" y="8221861"/>
            <a:ext cx="1061203" cy="1061203"/>
          </a:xfrm>
          <a:custGeom>
            <a:avLst/>
            <a:gdLst/>
            <a:ahLst/>
            <a:cxnLst/>
            <a:rect l="l" t="t" r="r" b="b"/>
            <a:pathLst>
              <a:path w="1061203" h="1061203">
                <a:moveTo>
                  <a:pt x="0" y="0"/>
                </a:moveTo>
                <a:lnTo>
                  <a:pt x="1061202" y="0"/>
                </a:lnTo>
                <a:lnTo>
                  <a:pt x="1061202" y="1061203"/>
                </a:lnTo>
                <a:lnTo>
                  <a:pt x="0" y="10612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11161">
            <a:off x="1289756" y="758915"/>
            <a:ext cx="862233" cy="1931762"/>
          </a:xfrm>
          <a:custGeom>
            <a:avLst/>
            <a:gdLst/>
            <a:ahLst/>
            <a:cxnLst/>
            <a:rect l="l" t="t" r="r" b="b"/>
            <a:pathLst>
              <a:path w="862233" h="1931762">
                <a:moveTo>
                  <a:pt x="0" y="0"/>
                </a:moveTo>
                <a:lnTo>
                  <a:pt x="862233" y="0"/>
                </a:lnTo>
                <a:lnTo>
                  <a:pt x="862233" y="1931762"/>
                </a:lnTo>
                <a:lnTo>
                  <a:pt x="0" y="19317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25740" y="2924737"/>
            <a:ext cx="10354487" cy="7542805"/>
            <a:chOff x="0" y="0"/>
            <a:chExt cx="13805982" cy="10057073"/>
          </a:xfrm>
        </p:grpSpPr>
        <p:sp>
          <p:nvSpPr>
            <p:cNvPr id="11" name="TextBox 11"/>
            <p:cNvSpPr txBox="1"/>
            <p:nvPr/>
          </p:nvSpPr>
          <p:spPr>
            <a:xfrm rot="-82263">
              <a:off x="79183" y="524357"/>
              <a:ext cx="13656275" cy="6058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440"/>
                </a:lnSpc>
              </a:pPr>
              <a:r>
                <a:rPr lang="en-US" sz="12000" dirty="0" err="1">
                  <a:solidFill>
                    <a:srgbClr val="272626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試模擬.會考.免試入學說明</a:t>
              </a:r>
              <a:endParaRPr lang="en-US" sz="12000" dirty="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endParaRPr>
            </a:p>
            <a:p>
              <a:pPr algn="ctr">
                <a:lnSpc>
                  <a:spcPts val="12704"/>
                </a:lnSpc>
              </a:pPr>
              <a:endParaRPr lang="en-US" sz="12000" dirty="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 rot="-86739">
              <a:off x="2068087" y="8719041"/>
              <a:ext cx="9966103" cy="12125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181"/>
                </a:lnSpc>
              </a:pPr>
              <a:r>
                <a:rPr lang="en-US" sz="7024">
                  <a:solidFill>
                    <a:srgbClr val="272626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教務處註冊組</a:t>
              </a: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A44096D1-16B0-403A-83B8-E1A53229A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786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 rot="-68121">
            <a:off x="1546978" y="1218918"/>
            <a:ext cx="11968627" cy="7855771"/>
          </a:xfrm>
          <a:custGeom>
            <a:avLst/>
            <a:gdLst/>
            <a:ahLst/>
            <a:cxnLst/>
            <a:rect l="l" t="t" r="r" b="b"/>
            <a:pathLst>
              <a:path w="11968627" h="7855771">
                <a:moveTo>
                  <a:pt x="0" y="0"/>
                </a:moveTo>
                <a:lnTo>
                  <a:pt x="11968626" y="0"/>
                </a:lnTo>
                <a:lnTo>
                  <a:pt x="11968626" y="7855771"/>
                </a:lnTo>
                <a:lnTo>
                  <a:pt x="0" y="78557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72345">
            <a:off x="928460" y="6581778"/>
            <a:ext cx="1499829" cy="3158683"/>
          </a:xfrm>
          <a:custGeom>
            <a:avLst/>
            <a:gdLst/>
            <a:ahLst/>
            <a:cxnLst/>
            <a:rect l="l" t="t" r="r" b="b"/>
            <a:pathLst>
              <a:path w="1499829" h="3158683">
                <a:moveTo>
                  <a:pt x="0" y="0"/>
                </a:moveTo>
                <a:lnTo>
                  <a:pt x="1499829" y="0"/>
                </a:lnTo>
                <a:lnTo>
                  <a:pt x="1499829" y="3158683"/>
                </a:lnTo>
                <a:lnTo>
                  <a:pt x="0" y="31586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03181" y="8221861"/>
            <a:ext cx="1061203" cy="1061203"/>
          </a:xfrm>
          <a:custGeom>
            <a:avLst/>
            <a:gdLst/>
            <a:ahLst/>
            <a:cxnLst/>
            <a:rect l="l" t="t" r="r" b="b"/>
            <a:pathLst>
              <a:path w="1061203" h="1061203">
                <a:moveTo>
                  <a:pt x="0" y="0"/>
                </a:moveTo>
                <a:lnTo>
                  <a:pt x="1061202" y="0"/>
                </a:lnTo>
                <a:lnTo>
                  <a:pt x="1061202" y="1061203"/>
                </a:lnTo>
                <a:lnTo>
                  <a:pt x="0" y="10612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11161">
            <a:off x="1289756" y="758915"/>
            <a:ext cx="862233" cy="1931762"/>
          </a:xfrm>
          <a:custGeom>
            <a:avLst/>
            <a:gdLst/>
            <a:ahLst/>
            <a:cxnLst/>
            <a:rect l="l" t="t" r="r" b="b"/>
            <a:pathLst>
              <a:path w="862233" h="1931762">
                <a:moveTo>
                  <a:pt x="0" y="0"/>
                </a:moveTo>
                <a:lnTo>
                  <a:pt x="862233" y="0"/>
                </a:lnTo>
                <a:lnTo>
                  <a:pt x="862233" y="1931762"/>
                </a:lnTo>
                <a:lnTo>
                  <a:pt x="0" y="19317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ABE82358-5833-40DA-825A-D61B920AA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D422D4A-ADE5-4A7D-B6C6-8D6FC7753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4D65407A-6483-4987-B14A-32A343534A03}"/>
              </a:ext>
            </a:extLst>
          </p:cNvPr>
          <p:cNvSpPr/>
          <p:nvPr/>
        </p:nvSpPr>
        <p:spPr>
          <a:xfrm>
            <a:off x="4817257" y="1724796"/>
            <a:ext cx="7461168" cy="9945980"/>
          </a:xfrm>
          <a:custGeom>
            <a:avLst/>
            <a:gdLst/>
            <a:ahLst/>
            <a:cxnLst/>
            <a:rect l="l" t="t" r="r" b="b"/>
            <a:pathLst>
              <a:path w="7461168" h="9945980">
                <a:moveTo>
                  <a:pt x="0" y="0"/>
                </a:moveTo>
                <a:lnTo>
                  <a:pt x="7461168" y="0"/>
                </a:lnTo>
                <a:lnTo>
                  <a:pt x="7461168" y="9945980"/>
                </a:lnTo>
                <a:lnTo>
                  <a:pt x="0" y="994598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C6458898-36AA-4DCB-8FF4-7FD94EB7A0C3}"/>
              </a:ext>
            </a:extLst>
          </p:cNvPr>
          <p:cNvSpPr/>
          <p:nvPr/>
        </p:nvSpPr>
        <p:spPr>
          <a:xfrm flipH="1">
            <a:off x="4953000" y="3352619"/>
            <a:ext cx="1676400" cy="1333682"/>
          </a:xfrm>
          <a:custGeom>
            <a:avLst/>
            <a:gdLst/>
            <a:ahLst/>
            <a:cxnLst/>
            <a:rect l="l" t="t" r="r" b="b"/>
            <a:pathLst>
              <a:path w="2843053" h="2725777">
                <a:moveTo>
                  <a:pt x="0" y="0"/>
                </a:moveTo>
                <a:lnTo>
                  <a:pt x="2843054" y="0"/>
                </a:lnTo>
                <a:lnTo>
                  <a:pt x="2843054" y="2725778"/>
                </a:lnTo>
                <a:lnTo>
                  <a:pt x="0" y="272577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CE019656-D2E8-4D17-A38C-F8717C6FD326}"/>
              </a:ext>
            </a:extLst>
          </p:cNvPr>
          <p:cNvSpPr txBox="1"/>
          <p:nvPr/>
        </p:nvSpPr>
        <p:spPr>
          <a:xfrm>
            <a:off x="3786329" y="2078866"/>
            <a:ext cx="9523024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94"/>
              </a:lnSpc>
            </a:pPr>
            <a:r>
              <a:rPr lang="en-US" sz="10000" b="1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  <a:hlinkClick r:id="rId15"/>
              </a:rPr>
              <a:t>自強國中升學網</a:t>
            </a:r>
            <a:endParaRPr lang="en-US" sz="10000" b="1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</p:txBody>
      </p:sp>
    </p:spTree>
    <p:extLst>
      <p:ext uri="{BB962C8B-B14F-4D97-AF65-F5344CB8AC3E}">
        <p14:creationId xmlns:p14="http://schemas.microsoft.com/office/powerpoint/2010/main" val="1763293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607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32036" y="725578"/>
            <a:ext cx="14646679" cy="9707711"/>
            <a:chOff x="0" y="0"/>
            <a:chExt cx="19528906" cy="1294361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01493"/>
              <a:ext cx="19188204" cy="12642122"/>
              <a:chOff x="0" y="0"/>
              <a:chExt cx="10805670" cy="71193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0809882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9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5267918"/>
                      <a:pt x="10800735" y="6356717"/>
                    </a:cubicBezTo>
                    <a:cubicBezTo>
                      <a:pt x="10800735" y="6570876"/>
                      <a:pt x="10809883" y="6870054"/>
                      <a:pt x="10809883" y="6870054"/>
                    </a:cubicBezTo>
                    <a:cubicBezTo>
                      <a:pt x="10809883" y="6998723"/>
                      <a:pt x="10805713" y="7119301"/>
                      <a:pt x="10552875" y="7111167"/>
                    </a:cubicBezTo>
                    <a:cubicBezTo>
                      <a:pt x="10552875" y="7111167"/>
                      <a:pt x="10176403" y="7090868"/>
                      <a:pt x="9081481" y="7098467"/>
                    </a:cubicBezTo>
                    <a:cubicBezTo>
                      <a:pt x="2545014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2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360172" y="0"/>
              <a:ext cx="19168733" cy="12554184"/>
              <a:chOff x="0" y="0"/>
              <a:chExt cx="10821129" cy="70870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0825342" cy="7087086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5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8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5241263"/>
                      <a:pt x="10816195" y="6324502"/>
                    </a:cubicBezTo>
                    <a:cubicBezTo>
                      <a:pt x="10816195" y="6538661"/>
                      <a:pt x="10825342" y="6837839"/>
                      <a:pt x="10825342" y="6837839"/>
                    </a:cubicBezTo>
                    <a:cubicBezTo>
                      <a:pt x="10825342" y="6966508"/>
                      <a:pt x="10821173" y="7087086"/>
                      <a:pt x="10568335" y="7078952"/>
                    </a:cubicBezTo>
                    <a:cubicBezTo>
                      <a:pt x="10568335" y="7078952"/>
                      <a:pt x="10191862" y="7058653"/>
                      <a:pt x="9095460" y="7066252"/>
                    </a:cubicBezTo>
                    <a:cubicBezTo>
                      <a:pt x="2547822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Freeform 8"/>
          <p:cNvSpPr/>
          <p:nvPr/>
        </p:nvSpPr>
        <p:spPr>
          <a:xfrm flipH="1">
            <a:off x="354747" y="0"/>
            <a:ext cx="5378610" cy="5079798"/>
          </a:xfrm>
          <a:custGeom>
            <a:avLst/>
            <a:gdLst/>
            <a:ahLst/>
            <a:cxnLst/>
            <a:rect l="l" t="t" r="r" b="b"/>
            <a:pathLst>
              <a:path w="5378610" h="5079798">
                <a:moveTo>
                  <a:pt x="5378610" y="0"/>
                </a:moveTo>
                <a:lnTo>
                  <a:pt x="0" y="0"/>
                </a:lnTo>
                <a:lnTo>
                  <a:pt x="0" y="5079798"/>
                </a:lnTo>
                <a:lnTo>
                  <a:pt x="5378610" y="5079798"/>
                </a:lnTo>
                <a:lnTo>
                  <a:pt x="53786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-149761" y="1469053"/>
            <a:ext cx="6387626" cy="2427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91"/>
              </a:lnSpc>
            </a:pPr>
            <a:r>
              <a:rPr lang="en-US" sz="10212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試模擬</a:t>
            </a:r>
          </a:p>
          <a:p>
            <a:pPr algn="ctr">
              <a:lnSpc>
                <a:spcPts val="9191"/>
              </a:lnSpc>
            </a:pPr>
            <a:r>
              <a:rPr lang="en-US" sz="10212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說明</a:t>
            </a:r>
          </a:p>
        </p:txBody>
      </p:sp>
      <p:sp>
        <p:nvSpPr>
          <p:cNvPr id="11" name="Freeform 11"/>
          <p:cNvSpPr/>
          <p:nvPr/>
        </p:nvSpPr>
        <p:spPr>
          <a:xfrm rot="-8762934">
            <a:off x="369179" y="8435125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5" y="0"/>
                </a:lnTo>
                <a:lnTo>
                  <a:pt x="2348425" y="768575"/>
                </a:lnTo>
                <a:lnTo>
                  <a:pt x="0" y="768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167696" y="7922142"/>
            <a:ext cx="1659831" cy="1794542"/>
          </a:xfrm>
          <a:custGeom>
            <a:avLst/>
            <a:gdLst/>
            <a:ahLst/>
            <a:cxnLst/>
            <a:rect l="l" t="t" r="r" b="b"/>
            <a:pathLst>
              <a:path w="1659831" h="1794542">
                <a:moveTo>
                  <a:pt x="0" y="0"/>
                </a:moveTo>
                <a:lnTo>
                  <a:pt x="1659831" y="0"/>
                </a:lnTo>
                <a:lnTo>
                  <a:pt x="1659831" y="1794542"/>
                </a:lnTo>
                <a:lnTo>
                  <a:pt x="0" y="17945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D1D4381-148F-4512-904F-30E2BEC223CE}"/>
              </a:ext>
            </a:extLst>
          </p:cNvPr>
          <p:cNvSpPr txBox="1"/>
          <p:nvPr/>
        </p:nvSpPr>
        <p:spPr>
          <a:xfrm>
            <a:off x="5373857" y="1390520"/>
            <a:ext cx="11100013" cy="897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83"/>
              </a:lnSpc>
            </a:pPr>
            <a:r>
              <a:rPr lang="en-US" sz="5783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1.桃連區每個九年級學生都要參加</a:t>
            </a:r>
            <a:r>
              <a:rPr 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.</a:t>
            </a:r>
          </a:p>
          <a:p>
            <a:pPr algn="l">
              <a:lnSpc>
                <a:spcPts val="5783"/>
              </a:lnSpc>
            </a:pPr>
            <a:r>
              <a:rPr lang="en-US" sz="5783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2.練習完整</a:t>
            </a:r>
            <a:r>
              <a:rPr lang="zh-TW" alt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的</a:t>
            </a:r>
            <a:r>
              <a:rPr lang="en-US" sz="5783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升學流程</a:t>
            </a:r>
            <a:r>
              <a:rPr 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.....</a:t>
            </a:r>
          </a:p>
          <a:p>
            <a:pPr algn="l">
              <a:lnSpc>
                <a:spcPts val="5783"/>
              </a:lnSpc>
            </a:pPr>
            <a:r>
              <a:rPr 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</a:t>
            </a:r>
            <a:r>
              <a:rPr 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(</a:t>
            </a:r>
            <a:r>
              <a:rPr lang="zh-TW" alt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個人</a:t>
            </a:r>
            <a:r>
              <a:rPr lang="en-US" sz="5783" dirty="0" err="1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積分</a:t>
            </a:r>
            <a:r>
              <a:rPr lang="zh-TW" alt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整理 </a:t>
            </a:r>
            <a:r>
              <a:rPr 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.</a:t>
            </a:r>
            <a:r>
              <a:rPr lang="en-US" sz="5783" dirty="0" err="1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考試</a:t>
            </a:r>
            <a:r>
              <a:rPr lang="zh-TW" alt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</a:t>
            </a:r>
            <a:r>
              <a:rPr 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.</a:t>
            </a:r>
            <a:r>
              <a:rPr lang="en-US" sz="5783" dirty="0" err="1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志願選填</a:t>
            </a:r>
            <a:r>
              <a:rPr lang="zh-TW" alt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</a:t>
            </a:r>
            <a:r>
              <a:rPr 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.</a:t>
            </a:r>
            <a:r>
              <a:rPr lang="en-US" sz="5783" dirty="0" err="1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放榜</a:t>
            </a:r>
            <a:r>
              <a:rPr 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)</a:t>
            </a:r>
          </a:p>
          <a:p>
            <a:pPr algn="l">
              <a:lnSpc>
                <a:spcPts val="5683"/>
              </a:lnSpc>
            </a:pPr>
            <a:r>
              <a:rPr lang="en-US" sz="5683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3.積分採計截止</a:t>
            </a:r>
            <a:r>
              <a:rPr lang="en-US" sz="56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- 12/</a:t>
            </a:r>
            <a:r>
              <a:rPr lang="en-US" altLang="zh-TW" sz="56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5</a:t>
            </a:r>
            <a:r>
              <a:rPr lang="en-US" sz="56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.</a:t>
            </a:r>
          </a:p>
          <a:p>
            <a:pPr algn="l">
              <a:lnSpc>
                <a:spcPts val="5683"/>
              </a:lnSpc>
            </a:pPr>
            <a:r>
              <a:rPr lang="en-US" sz="56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 (</a:t>
            </a:r>
            <a:r>
              <a:rPr lang="en-US" sz="5683" dirty="0" err="1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領域成績及幹</a:t>
            </a:r>
            <a:r>
              <a:rPr lang="zh-TW" altLang="en-US" sz="56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部</a:t>
            </a:r>
            <a:r>
              <a:rPr lang="en-US" sz="5683" dirty="0" err="1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採計至8年級下學期</a:t>
            </a:r>
            <a:r>
              <a:rPr lang="en-US" sz="56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)</a:t>
            </a:r>
          </a:p>
          <a:p>
            <a:pPr>
              <a:lnSpc>
                <a:spcPts val="5683"/>
              </a:lnSpc>
            </a:pPr>
            <a:r>
              <a:rPr lang="en-US" sz="54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4.</a:t>
            </a:r>
            <a:r>
              <a:rPr lang="en-US" sz="5683" dirty="0" err="1">
                <a:solidFill>
                  <a:srgbClr val="272626"/>
                </a:solidFill>
                <a:latin typeface="可画软糖体-简"/>
                <a:ea typeface="可画软糖体-简"/>
                <a:sym typeface="可画软糖体-简"/>
              </a:rPr>
              <a:t>考試日期</a:t>
            </a:r>
            <a:r>
              <a:rPr lang="en-US" sz="5683" dirty="0">
                <a:solidFill>
                  <a:srgbClr val="272626"/>
                </a:solidFill>
                <a:latin typeface="可画软糖体-简"/>
                <a:ea typeface="可画软糖体-简"/>
                <a:sym typeface="可画软糖体-简"/>
              </a:rPr>
              <a:t> - 12/</a:t>
            </a:r>
            <a:r>
              <a:rPr lang="en-US" altLang="zh-TW" sz="5683" dirty="0">
                <a:solidFill>
                  <a:srgbClr val="272626"/>
                </a:solidFill>
                <a:latin typeface="可画软糖体-简"/>
                <a:ea typeface="可画软糖体-简"/>
                <a:sym typeface="可画软糖体-简"/>
              </a:rPr>
              <a:t>18</a:t>
            </a:r>
            <a:r>
              <a:rPr lang="en-US" sz="5683" dirty="0">
                <a:solidFill>
                  <a:srgbClr val="272626"/>
                </a:solidFill>
                <a:latin typeface="可画软糖体-简"/>
                <a:ea typeface="可画软糖体-简"/>
                <a:sym typeface="可画软糖体-简"/>
              </a:rPr>
              <a:t> .12/</a:t>
            </a:r>
            <a:r>
              <a:rPr lang="en-US" altLang="zh-TW" sz="5683" dirty="0">
                <a:solidFill>
                  <a:srgbClr val="272626"/>
                </a:solidFill>
                <a:latin typeface="可画软糖体-简"/>
                <a:ea typeface="可画软糖体-简"/>
                <a:sym typeface="可画软糖体-简"/>
              </a:rPr>
              <a:t>19</a:t>
            </a:r>
            <a:r>
              <a:rPr lang="en-US" sz="5683" dirty="0">
                <a:solidFill>
                  <a:srgbClr val="272626"/>
                </a:solidFill>
                <a:latin typeface="可画软糖体-简"/>
                <a:ea typeface="可画软糖体-简"/>
                <a:sym typeface="可画软糖体-简"/>
              </a:rPr>
              <a:t>.</a:t>
            </a:r>
          </a:p>
          <a:p>
            <a:pPr algn="l">
              <a:lnSpc>
                <a:spcPts val="5783"/>
              </a:lnSpc>
            </a:pPr>
            <a:r>
              <a:rPr lang="en-US" sz="5783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5.志願選填</a:t>
            </a:r>
            <a:r>
              <a:rPr 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- </a:t>
            </a:r>
            <a:r>
              <a:rPr lang="en-US" sz="5783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第三次段考前</a:t>
            </a:r>
            <a:r>
              <a:rPr lang="zh-TW" alt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二</a:t>
            </a:r>
            <a:r>
              <a:rPr 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周.</a:t>
            </a:r>
          </a:p>
          <a:p>
            <a:pPr algn="l">
              <a:lnSpc>
                <a:spcPts val="5783"/>
              </a:lnSpc>
            </a:pPr>
            <a:r>
              <a:rPr 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 (</a:t>
            </a:r>
            <a:r>
              <a:rPr lang="en-US" sz="5783" dirty="0" err="1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輔導老師帶領同學於電腦教室選填</a:t>
            </a:r>
            <a:r>
              <a:rPr lang="en-US" sz="5783" dirty="0">
                <a:solidFill>
                  <a:srgbClr val="A31919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)</a:t>
            </a:r>
          </a:p>
          <a:p>
            <a:pPr algn="l">
              <a:lnSpc>
                <a:spcPts val="5783"/>
              </a:lnSpc>
            </a:pPr>
            <a:r>
              <a:rPr lang="en-US" sz="5783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6.放榜</a:t>
            </a:r>
            <a:r>
              <a:rPr 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- 2/</a:t>
            </a:r>
            <a:r>
              <a:rPr lang="en-US" altLang="zh-TW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23</a:t>
            </a:r>
            <a:endParaRPr lang="en-US" sz="5783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5783"/>
              </a:lnSpc>
            </a:pPr>
            <a:r>
              <a:rPr lang="en-US" altLang="zh-TW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7.</a:t>
            </a:r>
            <a:r>
              <a:rPr lang="zh-TW" altLang="en-US" sz="5783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第二次選填志願</a:t>
            </a:r>
            <a:endParaRPr lang="en-US" altLang="zh-TW" sz="5783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5783"/>
              </a:lnSpc>
            </a:pPr>
            <a:r>
              <a:rPr lang="zh-TW" altLang="en-US" sz="5783" dirty="0">
                <a:solidFill>
                  <a:srgbClr val="A31919"/>
                </a:solidFill>
                <a:latin typeface="可画软糖体-简"/>
                <a:ea typeface="可画软糖体-简"/>
                <a:sym typeface="可画软糖体-简"/>
              </a:rPr>
              <a:t>  </a:t>
            </a:r>
            <a:r>
              <a:rPr lang="en-US" altLang="zh-TW" sz="5783" dirty="0">
                <a:solidFill>
                  <a:srgbClr val="A31919"/>
                </a:solidFill>
                <a:latin typeface="可画软糖体-简"/>
                <a:ea typeface="可画软糖体-简"/>
                <a:sym typeface="可画软糖体-简"/>
              </a:rPr>
              <a:t>(</a:t>
            </a:r>
            <a:r>
              <a:rPr lang="zh-TW" altLang="en-US" sz="5783" dirty="0">
                <a:solidFill>
                  <a:srgbClr val="A31919"/>
                </a:solidFill>
                <a:latin typeface="可画软糖体-简"/>
                <a:ea typeface="可画软糖体-简"/>
                <a:sym typeface="可画软糖体-简"/>
              </a:rPr>
              <a:t>下學期</a:t>
            </a:r>
            <a:r>
              <a:rPr lang="en-US" altLang="zh-TW" sz="5783" dirty="0">
                <a:solidFill>
                  <a:srgbClr val="A31919"/>
                </a:solidFill>
                <a:latin typeface="可画软糖体-简"/>
                <a:ea typeface="可画软糖体-简"/>
                <a:sym typeface="可画软糖体-简"/>
              </a:rPr>
              <a:t>3/23~</a:t>
            </a:r>
            <a:r>
              <a:rPr lang="zh-TW" altLang="en-US" sz="5783" dirty="0">
                <a:solidFill>
                  <a:srgbClr val="A31919"/>
                </a:solidFill>
                <a:latin typeface="可画软糖体-简"/>
                <a:ea typeface="可画软糖体-简"/>
                <a:sym typeface="可画软糖体-简"/>
              </a:rPr>
              <a:t>只練習選填</a:t>
            </a:r>
            <a:r>
              <a:rPr lang="en-US" altLang="zh-TW" sz="5783" dirty="0">
                <a:solidFill>
                  <a:srgbClr val="A31919"/>
                </a:solidFill>
                <a:latin typeface="可画软糖体-简"/>
                <a:ea typeface="可画软糖体-简"/>
                <a:sym typeface="可画软糖体-简"/>
              </a:rPr>
              <a:t>.</a:t>
            </a:r>
            <a:r>
              <a:rPr lang="zh-TW" altLang="en-US" sz="5783" dirty="0">
                <a:solidFill>
                  <a:srgbClr val="A31919"/>
                </a:solidFill>
                <a:latin typeface="可画软糖体-简"/>
                <a:ea typeface="可画软糖体-简"/>
                <a:sym typeface="可画软糖体-简"/>
              </a:rPr>
              <a:t>不放榜</a:t>
            </a:r>
            <a:r>
              <a:rPr lang="en-US" altLang="zh-TW" sz="5783" dirty="0">
                <a:solidFill>
                  <a:srgbClr val="A31919"/>
                </a:solidFill>
                <a:latin typeface="可画软糖体-简"/>
                <a:ea typeface="可画软糖体-简"/>
                <a:sym typeface="可画软糖体-简"/>
              </a:rPr>
              <a:t>)</a:t>
            </a:r>
            <a:endParaRPr lang="en-US" sz="5783" dirty="0">
              <a:solidFill>
                <a:srgbClr val="A31919"/>
              </a:solidFill>
              <a:latin typeface="可画软糖体-简"/>
              <a:ea typeface="可画软糖体-简"/>
              <a:sym typeface="可画软糖体-简"/>
            </a:endParaRPr>
          </a:p>
          <a:p>
            <a:pPr algn="ctr">
              <a:lnSpc>
                <a:spcPts val="6483"/>
              </a:lnSpc>
            </a:pPr>
            <a:endParaRPr lang="en-US" sz="5783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254" y="-1270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32036" y="800100"/>
            <a:ext cx="15221428" cy="9707711"/>
            <a:chOff x="0" y="0"/>
            <a:chExt cx="20295237" cy="1294361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01493"/>
              <a:ext cx="19941166" cy="12642122"/>
              <a:chOff x="0" y="0"/>
              <a:chExt cx="11229694" cy="71193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1233907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1233907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70109" y="12454"/>
                    </a:cubicBezTo>
                    <a:cubicBezTo>
                      <a:pt x="9174622" y="12671"/>
                      <a:pt x="10959839" y="0"/>
                      <a:pt x="10959839" y="0"/>
                    </a:cubicBezTo>
                    <a:cubicBezTo>
                      <a:pt x="11027302" y="0"/>
                      <a:pt x="11103239" y="0"/>
                      <a:pt x="11182012" y="85073"/>
                    </a:cubicBezTo>
                    <a:cubicBezTo>
                      <a:pt x="11224990" y="131488"/>
                      <a:pt x="11226058" y="240224"/>
                      <a:pt x="11226464" y="320281"/>
                    </a:cubicBezTo>
                    <a:cubicBezTo>
                      <a:pt x="11226464" y="320281"/>
                      <a:pt x="11224759" y="5267918"/>
                      <a:pt x="11224759" y="6356717"/>
                    </a:cubicBezTo>
                    <a:cubicBezTo>
                      <a:pt x="11224759" y="6570876"/>
                      <a:pt x="11233907" y="6870054"/>
                      <a:pt x="11233907" y="6870054"/>
                    </a:cubicBezTo>
                    <a:cubicBezTo>
                      <a:pt x="11233907" y="6998723"/>
                      <a:pt x="11229738" y="7119301"/>
                      <a:pt x="10976900" y="7111167"/>
                    </a:cubicBezTo>
                    <a:cubicBezTo>
                      <a:pt x="10976900" y="7111167"/>
                      <a:pt x="10600427" y="7090868"/>
                      <a:pt x="9464869" y="7098467"/>
                    </a:cubicBezTo>
                    <a:cubicBezTo>
                      <a:pt x="2622044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2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374306" y="0"/>
              <a:ext cx="19920931" cy="12554184"/>
              <a:chOff x="0" y="0"/>
              <a:chExt cx="11245760" cy="70870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1249973" cy="7087086"/>
              </a:xfrm>
              <a:custGeom>
                <a:avLst/>
                <a:gdLst/>
                <a:ahLst/>
                <a:cxnLst/>
                <a:rect l="l" t="t" r="r" b="b"/>
                <a:pathLst>
                  <a:path w="11249973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70395" y="12454"/>
                    </a:cubicBezTo>
                    <a:cubicBezTo>
                      <a:pt x="9188655" y="12671"/>
                      <a:pt x="10975905" y="0"/>
                      <a:pt x="10975905" y="0"/>
                    </a:cubicBezTo>
                    <a:cubicBezTo>
                      <a:pt x="11043369" y="0"/>
                      <a:pt x="11119305" y="0"/>
                      <a:pt x="11198079" y="85073"/>
                    </a:cubicBezTo>
                    <a:cubicBezTo>
                      <a:pt x="11241057" y="131488"/>
                      <a:pt x="11242125" y="240224"/>
                      <a:pt x="11242529" y="320281"/>
                    </a:cubicBezTo>
                    <a:cubicBezTo>
                      <a:pt x="11242529" y="320281"/>
                      <a:pt x="11240826" y="5241263"/>
                      <a:pt x="11240826" y="6324502"/>
                    </a:cubicBezTo>
                    <a:cubicBezTo>
                      <a:pt x="11240826" y="6538661"/>
                      <a:pt x="11249973" y="6837839"/>
                      <a:pt x="11249973" y="6837839"/>
                    </a:cubicBezTo>
                    <a:cubicBezTo>
                      <a:pt x="11249973" y="6966508"/>
                      <a:pt x="11245804" y="7087086"/>
                      <a:pt x="10992966" y="7078952"/>
                    </a:cubicBezTo>
                    <a:cubicBezTo>
                      <a:pt x="10992966" y="7078952"/>
                      <a:pt x="10616493" y="7058653"/>
                      <a:pt x="9479395" y="7066252"/>
                    </a:cubicBezTo>
                    <a:cubicBezTo>
                      <a:pt x="2624963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Freeform 8"/>
          <p:cNvSpPr/>
          <p:nvPr/>
        </p:nvSpPr>
        <p:spPr>
          <a:xfrm flipH="1">
            <a:off x="354747" y="0"/>
            <a:ext cx="5378610" cy="5079798"/>
          </a:xfrm>
          <a:custGeom>
            <a:avLst/>
            <a:gdLst/>
            <a:ahLst/>
            <a:cxnLst/>
            <a:rect l="l" t="t" r="r" b="b"/>
            <a:pathLst>
              <a:path w="5378610" h="5079798">
                <a:moveTo>
                  <a:pt x="5378610" y="0"/>
                </a:moveTo>
                <a:lnTo>
                  <a:pt x="0" y="0"/>
                </a:lnTo>
                <a:lnTo>
                  <a:pt x="0" y="5079798"/>
                </a:lnTo>
                <a:lnTo>
                  <a:pt x="5378610" y="5079798"/>
                </a:lnTo>
                <a:lnTo>
                  <a:pt x="53786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-149761" y="1469053"/>
            <a:ext cx="6387626" cy="2427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91"/>
              </a:lnSpc>
            </a:pPr>
            <a:r>
              <a:rPr lang="en-US" sz="10212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試模擬</a:t>
            </a:r>
            <a:endParaRPr lang="en-US" sz="10212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9191"/>
              </a:lnSpc>
            </a:pPr>
            <a:r>
              <a:rPr lang="en-US" sz="10212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注意</a:t>
            </a:r>
            <a:endParaRPr lang="en-US" sz="10212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0" name="Freeform 10"/>
          <p:cNvSpPr/>
          <p:nvPr/>
        </p:nvSpPr>
        <p:spPr>
          <a:xfrm rot="-8762934">
            <a:off x="369179" y="8435125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5" y="0"/>
                </a:lnTo>
                <a:lnTo>
                  <a:pt x="2348425" y="768575"/>
                </a:lnTo>
                <a:lnTo>
                  <a:pt x="0" y="768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033240" y="8930404"/>
            <a:ext cx="1254760" cy="1356596"/>
          </a:xfrm>
          <a:custGeom>
            <a:avLst/>
            <a:gdLst/>
            <a:ahLst/>
            <a:cxnLst/>
            <a:rect l="l" t="t" r="r" b="b"/>
            <a:pathLst>
              <a:path w="1254760" h="1356596">
                <a:moveTo>
                  <a:pt x="0" y="0"/>
                </a:moveTo>
                <a:lnTo>
                  <a:pt x="1254760" y="0"/>
                </a:lnTo>
                <a:lnTo>
                  <a:pt x="1254760" y="1356596"/>
                </a:lnTo>
                <a:lnTo>
                  <a:pt x="0" y="13565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AA10BE93-15DB-4393-A091-F2E67A85BAA5}"/>
              </a:ext>
            </a:extLst>
          </p:cNvPr>
          <p:cNvSpPr txBox="1"/>
          <p:nvPr/>
        </p:nvSpPr>
        <p:spPr>
          <a:xfrm>
            <a:off x="5028075" y="1130103"/>
            <a:ext cx="12998577" cy="8606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en-US" sz="5800" dirty="0" err="1">
                <a:solidFill>
                  <a:srgbClr val="C00000"/>
                </a:solidFill>
                <a:latin typeface="可画软糖体-简"/>
                <a:ea typeface="可画软糖体-简"/>
                <a:sym typeface="可画软糖体-简"/>
              </a:rPr>
              <a:t>1</a:t>
            </a:r>
            <a:r>
              <a:rPr lang="en-US" altLang="zh-TW" sz="5800" dirty="0" err="1">
                <a:solidFill>
                  <a:srgbClr val="C00000"/>
                </a:solidFill>
                <a:latin typeface="可画软糖体-简"/>
                <a:ea typeface="可画软糖体-简"/>
                <a:sym typeface="可画软糖体-简"/>
              </a:rPr>
              <a:t>.</a:t>
            </a:r>
            <a:r>
              <a:rPr lang="en-US" sz="5800" dirty="0" err="1">
                <a:solidFill>
                  <a:srgbClr val="C00000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請務必在期限前繳交資料</a:t>
            </a:r>
            <a:endParaRPr lang="en-US" sz="5800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zh-TW" altLang="en-US" sz="58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  </a:t>
            </a:r>
            <a:r>
              <a:rPr lang="en-US" sz="58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(</a:t>
            </a:r>
            <a:r>
              <a:rPr lang="en-US" sz="58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仔細檢查資料是否有誤</a:t>
            </a:r>
            <a:r>
              <a:rPr lang="en-US" sz="5800" dirty="0" err="1">
                <a:latin typeface="標楷體" panose="03000509000000000000" pitchFamily="65" charset="-120"/>
                <a:ea typeface="標楷體" panose="03000509000000000000" pitchFamily="65" charset="-120"/>
                <a:cs typeface="可画软糖体-简"/>
                <a:sym typeface="可画软糖体-简"/>
              </a:rPr>
              <a:t>，</a:t>
            </a:r>
            <a:r>
              <a:rPr lang="en-US" sz="58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一旦報名系統關</a:t>
            </a:r>
            <a:endParaRPr lang="en-US" sz="5800" dirty="0"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8120"/>
              </a:lnSpc>
              <a:spcBef>
                <a:spcPct val="0"/>
              </a:spcBef>
            </a:pPr>
            <a:r>
              <a:rPr lang="zh-TW" altLang="en-US" sz="58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    </a:t>
            </a:r>
            <a:r>
              <a:rPr lang="en-US" sz="58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閉，即無法更改</a:t>
            </a:r>
            <a:r>
              <a:rPr lang="en-US" altLang="zh-TW" sz="58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 )</a:t>
            </a:r>
            <a:endParaRPr lang="en-US" sz="5800" dirty="0"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8680"/>
              </a:lnSpc>
              <a:spcBef>
                <a:spcPct val="0"/>
              </a:spcBef>
            </a:pPr>
            <a:r>
              <a:rPr lang="en-US" altLang="zh-TW" sz="6200" dirty="0">
                <a:solidFill>
                  <a:srgbClr val="C00000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2.</a:t>
            </a:r>
            <a:r>
              <a:rPr lang="zh-TW" altLang="en-US" sz="6200" dirty="0">
                <a:solidFill>
                  <a:srgbClr val="C00000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志願選填</a:t>
            </a:r>
            <a:endParaRPr lang="en-US" altLang="zh-TW" sz="6200" dirty="0">
              <a:solidFill>
                <a:srgbClr val="C00000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8680"/>
              </a:lnSpc>
              <a:spcBef>
                <a:spcPct val="0"/>
              </a:spcBef>
            </a:pPr>
            <a:r>
              <a:rPr lang="zh-TW" altLang="en-US" sz="62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  同學</a:t>
            </a:r>
            <a:r>
              <a:rPr lang="en-US" sz="62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將</a:t>
            </a:r>
            <a:r>
              <a:rPr lang="zh-TW" altLang="en-US" sz="62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由</a:t>
            </a:r>
            <a:r>
              <a:rPr lang="en-US" sz="62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輔導老師協助</a:t>
            </a:r>
            <a:r>
              <a:rPr lang="en-US" sz="6200" dirty="0" err="1">
                <a:latin typeface="標楷體" panose="03000509000000000000" pitchFamily="65" charset="-120"/>
                <a:ea typeface="標楷體" panose="03000509000000000000" pitchFamily="65" charset="-120"/>
                <a:cs typeface="可画软糖体-简"/>
                <a:sym typeface="可画软糖体-简"/>
              </a:rPr>
              <a:t>，</a:t>
            </a:r>
            <a:r>
              <a:rPr lang="en-US" sz="62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在學校電腦教</a:t>
            </a:r>
            <a:endParaRPr lang="en-US" sz="6200" dirty="0"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8680"/>
              </a:lnSpc>
              <a:spcBef>
                <a:spcPct val="0"/>
              </a:spcBef>
            </a:pPr>
            <a:r>
              <a:rPr lang="zh-TW" altLang="en-US" sz="62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   </a:t>
            </a:r>
            <a:r>
              <a:rPr lang="en-US" sz="62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室選填志願，在此之前同學可以跟家長</a:t>
            </a:r>
            <a:endParaRPr lang="en-US" sz="6200" dirty="0"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8680"/>
              </a:lnSpc>
              <a:spcBef>
                <a:spcPct val="0"/>
              </a:spcBef>
            </a:pPr>
            <a:r>
              <a:rPr lang="zh-TW" altLang="en-US" sz="62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   </a:t>
            </a:r>
            <a:r>
              <a:rPr lang="en-US" sz="62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討論如何選填志願</a:t>
            </a:r>
            <a:r>
              <a:rPr lang="en-US" sz="62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。(</a:t>
            </a:r>
            <a:r>
              <a:rPr lang="en-US" sz="62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以防萬一，盡量填</a:t>
            </a:r>
            <a:endParaRPr lang="en-US" sz="6200" dirty="0"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l">
              <a:lnSpc>
                <a:spcPts val="8680"/>
              </a:lnSpc>
              <a:spcBef>
                <a:spcPct val="0"/>
              </a:spcBef>
            </a:pPr>
            <a:r>
              <a:rPr lang="zh-TW" altLang="en-US" sz="62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   </a:t>
            </a:r>
            <a:r>
              <a:rPr lang="en-US" sz="6200" dirty="0" err="1">
                <a:latin typeface="可画软糖体-简"/>
                <a:ea typeface="可画软糖体-简"/>
                <a:cs typeface="可画软糖体-简"/>
                <a:sym typeface="可画软糖体-简"/>
              </a:rPr>
              <a:t>滿30個志願</a:t>
            </a:r>
            <a:r>
              <a:rPr lang="en-US" sz="6200" dirty="0">
                <a:latin typeface="可画软糖体-简"/>
                <a:ea typeface="可画软糖体-简"/>
                <a:cs typeface="可画软糖体-简"/>
                <a:sym typeface="可画软糖体-简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" y="50786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32036" y="666599"/>
            <a:ext cx="14646679" cy="9707711"/>
            <a:chOff x="0" y="0"/>
            <a:chExt cx="19528906" cy="1294361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301493"/>
              <a:ext cx="19188204" cy="12642122"/>
              <a:chOff x="0" y="0"/>
              <a:chExt cx="10805670" cy="71193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0809882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9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5267918"/>
                      <a:pt x="10800735" y="6356717"/>
                    </a:cubicBezTo>
                    <a:cubicBezTo>
                      <a:pt x="10800735" y="6570876"/>
                      <a:pt x="10809883" y="6870054"/>
                      <a:pt x="10809883" y="6870054"/>
                    </a:cubicBezTo>
                    <a:cubicBezTo>
                      <a:pt x="10809883" y="6998723"/>
                      <a:pt x="10805713" y="7119301"/>
                      <a:pt x="10552875" y="7111167"/>
                    </a:cubicBezTo>
                    <a:cubicBezTo>
                      <a:pt x="10552875" y="7111167"/>
                      <a:pt x="10176403" y="7090868"/>
                      <a:pt x="9081481" y="7098467"/>
                    </a:cubicBezTo>
                    <a:cubicBezTo>
                      <a:pt x="2545014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2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360172" y="0"/>
              <a:ext cx="19168733" cy="12554184"/>
              <a:chOff x="0" y="0"/>
              <a:chExt cx="10821129" cy="70870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0825342" cy="7087086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5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8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5241263"/>
                      <a:pt x="10816195" y="6324502"/>
                    </a:cubicBezTo>
                    <a:cubicBezTo>
                      <a:pt x="10816195" y="6538661"/>
                      <a:pt x="10825342" y="6837839"/>
                      <a:pt x="10825342" y="6837839"/>
                    </a:cubicBezTo>
                    <a:cubicBezTo>
                      <a:pt x="10825342" y="6966508"/>
                      <a:pt x="10821173" y="7087086"/>
                      <a:pt x="10568335" y="7078952"/>
                    </a:cubicBezTo>
                    <a:cubicBezTo>
                      <a:pt x="10568335" y="7078952"/>
                      <a:pt x="10191862" y="7058653"/>
                      <a:pt x="9095460" y="7066252"/>
                    </a:cubicBezTo>
                    <a:cubicBezTo>
                      <a:pt x="2547822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Freeform 8"/>
          <p:cNvSpPr/>
          <p:nvPr/>
        </p:nvSpPr>
        <p:spPr>
          <a:xfrm flipH="1">
            <a:off x="354747" y="0"/>
            <a:ext cx="5378610" cy="5079798"/>
          </a:xfrm>
          <a:custGeom>
            <a:avLst/>
            <a:gdLst/>
            <a:ahLst/>
            <a:cxnLst/>
            <a:rect l="l" t="t" r="r" b="b"/>
            <a:pathLst>
              <a:path w="5378610" h="5079798">
                <a:moveTo>
                  <a:pt x="5378610" y="0"/>
                </a:moveTo>
                <a:lnTo>
                  <a:pt x="0" y="0"/>
                </a:lnTo>
                <a:lnTo>
                  <a:pt x="0" y="5079798"/>
                </a:lnTo>
                <a:lnTo>
                  <a:pt x="5378610" y="5079798"/>
                </a:lnTo>
                <a:lnTo>
                  <a:pt x="53786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-149761" y="1469053"/>
            <a:ext cx="6387626" cy="2427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91"/>
              </a:lnSpc>
            </a:pPr>
            <a:r>
              <a:rPr lang="en-US" sz="10212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試模擬</a:t>
            </a:r>
          </a:p>
          <a:p>
            <a:pPr algn="ctr">
              <a:lnSpc>
                <a:spcPts val="9191"/>
              </a:lnSpc>
            </a:pPr>
            <a:r>
              <a:rPr lang="en-US" sz="10212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注意</a:t>
            </a:r>
          </a:p>
        </p:txBody>
      </p:sp>
      <p:sp>
        <p:nvSpPr>
          <p:cNvPr id="10" name="Freeform 10"/>
          <p:cNvSpPr/>
          <p:nvPr/>
        </p:nvSpPr>
        <p:spPr>
          <a:xfrm rot="-8762934">
            <a:off x="369179" y="8435125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5" y="0"/>
                </a:lnTo>
                <a:lnTo>
                  <a:pt x="2348425" y="768575"/>
                </a:lnTo>
                <a:lnTo>
                  <a:pt x="0" y="768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167696" y="7922142"/>
            <a:ext cx="1659831" cy="1794542"/>
          </a:xfrm>
          <a:custGeom>
            <a:avLst/>
            <a:gdLst/>
            <a:ahLst/>
            <a:cxnLst/>
            <a:rect l="l" t="t" r="r" b="b"/>
            <a:pathLst>
              <a:path w="1659831" h="1794542">
                <a:moveTo>
                  <a:pt x="0" y="0"/>
                </a:moveTo>
                <a:lnTo>
                  <a:pt x="1659831" y="0"/>
                </a:lnTo>
                <a:lnTo>
                  <a:pt x="1659831" y="1794542"/>
                </a:lnTo>
                <a:lnTo>
                  <a:pt x="0" y="17945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20660" y="1183303"/>
            <a:ext cx="5589113" cy="1509061"/>
          </a:xfrm>
          <a:custGeom>
            <a:avLst/>
            <a:gdLst/>
            <a:ahLst/>
            <a:cxnLst/>
            <a:rect l="l" t="t" r="r" b="b"/>
            <a:pathLst>
              <a:path w="5589113" h="1509061">
                <a:moveTo>
                  <a:pt x="0" y="0"/>
                </a:moveTo>
                <a:lnTo>
                  <a:pt x="5589113" y="0"/>
                </a:lnTo>
                <a:lnTo>
                  <a:pt x="5589113" y="1509061"/>
                </a:lnTo>
                <a:lnTo>
                  <a:pt x="0" y="150906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982587" y="2692364"/>
            <a:ext cx="3521919" cy="950918"/>
          </a:xfrm>
          <a:custGeom>
            <a:avLst/>
            <a:gdLst/>
            <a:ahLst/>
            <a:cxnLst/>
            <a:rect l="l" t="t" r="r" b="b"/>
            <a:pathLst>
              <a:path w="3521919" h="950918">
                <a:moveTo>
                  <a:pt x="0" y="0"/>
                </a:moveTo>
                <a:lnTo>
                  <a:pt x="3521919" y="0"/>
                </a:lnTo>
                <a:lnTo>
                  <a:pt x="3521919" y="950918"/>
                </a:lnTo>
                <a:lnTo>
                  <a:pt x="0" y="9509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982587" y="4604339"/>
            <a:ext cx="3521919" cy="950918"/>
          </a:xfrm>
          <a:custGeom>
            <a:avLst/>
            <a:gdLst/>
            <a:ahLst/>
            <a:cxnLst/>
            <a:rect l="l" t="t" r="r" b="b"/>
            <a:pathLst>
              <a:path w="3521919" h="950918">
                <a:moveTo>
                  <a:pt x="0" y="0"/>
                </a:moveTo>
                <a:lnTo>
                  <a:pt x="3521919" y="0"/>
                </a:lnTo>
                <a:lnTo>
                  <a:pt x="3521919" y="950919"/>
                </a:lnTo>
                <a:lnTo>
                  <a:pt x="0" y="9509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982587" y="6260108"/>
            <a:ext cx="3521919" cy="950918"/>
          </a:xfrm>
          <a:custGeom>
            <a:avLst/>
            <a:gdLst/>
            <a:ahLst/>
            <a:cxnLst/>
            <a:rect l="l" t="t" r="r" b="b"/>
            <a:pathLst>
              <a:path w="3521919" h="950918">
                <a:moveTo>
                  <a:pt x="0" y="0"/>
                </a:moveTo>
                <a:lnTo>
                  <a:pt x="3521919" y="0"/>
                </a:lnTo>
                <a:lnTo>
                  <a:pt x="3521919" y="950918"/>
                </a:lnTo>
                <a:lnTo>
                  <a:pt x="0" y="9509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982587" y="7915876"/>
            <a:ext cx="3521919" cy="950918"/>
          </a:xfrm>
          <a:custGeom>
            <a:avLst/>
            <a:gdLst/>
            <a:ahLst/>
            <a:cxnLst/>
            <a:rect l="l" t="t" r="r" b="b"/>
            <a:pathLst>
              <a:path w="3521919" h="950918">
                <a:moveTo>
                  <a:pt x="0" y="0"/>
                </a:moveTo>
                <a:lnTo>
                  <a:pt x="3521919" y="0"/>
                </a:lnTo>
                <a:lnTo>
                  <a:pt x="3521919" y="950918"/>
                </a:lnTo>
                <a:lnTo>
                  <a:pt x="0" y="95091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5122174" y="169199"/>
            <a:ext cx="11927186" cy="9547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  <a:spcBef>
                <a:spcPct val="0"/>
              </a:spcBef>
            </a:pPr>
            <a:endParaRPr lang="en-US" sz="6800" dirty="0">
              <a:solidFill>
                <a:srgbClr val="272626"/>
              </a:solidFill>
              <a:latin typeface="可画软糖体-简"/>
              <a:ea typeface="可画软糖体-简"/>
              <a:sym typeface="可画软糖体-简"/>
            </a:endParaRPr>
          </a:p>
          <a:p>
            <a:pPr algn="ctr">
              <a:lnSpc>
                <a:spcPts val="9520"/>
              </a:lnSpc>
              <a:spcBef>
                <a:spcPct val="0"/>
              </a:spcBef>
            </a:pPr>
            <a:r>
              <a:rPr lang="en-US" altLang="zh-TW" sz="6800" dirty="0" err="1">
                <a:solidFill>
                  <a:srgbClr val="C00000"/>
                </a:solidFill>
                <a:latin typeface="可画软糖体-简"/>
                <a:ea typeface="可画软糖体-简"/>
                <a:sym typeface="可画软糖体-简"/>
              </a:rPr>
              <a:t>3.</a:t>
            </a:r>
            <a:r>
              <a:rPr lang="en-US" sz="6800" dirty="0" err="1">
                <a:solidFill>
                  <a:srgbClr val="C00000"/>
                </a:solidFill>
                <a:latin typeface="可画软糖体-简"/>
                <a:ea typeface="可画软糖体-简"/>
                <a:sym typeface="可画软糖体-简"/>
              </a:rPr>
              <a:t>分析去年本校同學落榜原因</a:t>
            </a:r>
            <a:r>
              <a:rPr lang="en-US" sz="6800" dirty="0">
                <a:solidFill>
                  <a:srgbClr val="C00000"/>
                </a:solidFill>
                <a:latin typeface="可画软糖体-简"/>
                <a:ea typeface="可画软糖体-简"/>
                <a:sym typeface="可画软糖体-简"/>
              </a:rPr>
              <a:t>:</a:t>
            </a: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*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過被記太多-請銷過</a:t>
            </a:r>
            <a:endParaRPr lang="en-US" sz="5000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    (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銷到2個警告以下，並得到8支嘉獎</a:t>
            </a: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)。</a:t>
            </a: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*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志工時數累計的太少-請趕快集滿34小時</a:t>
            </a:r>
            <a:endParaRPr lang="en-US" sz="5000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    (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要考五專沒當幹部小老師請集滿60小時</a:t>
            </a:r>
            <a:endParaRPr lang="en-US" sz="5000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zh-TW" alt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</a:t>
            </a: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*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未達四領域及格-請參加補考</a:t>
            </a:r>
            <a:endParaRPr lang="en-US" sz="5000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   (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健康與體育、綜合、藝術、科技領域</a:t>
            </a: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)</a:t>
            </a: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zh-TW" alt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</a:t>
            </a: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*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志願序</a:t>
            </a: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(數)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填得太少-請盡量多填</a:t>
            </a:r>
            <a:endParaRPr lang="en-US" sz="5000" dirty="0">
              <a:solidFill>
                <a:srgbClr val="272626"/>
              </a:solidFill>
              <a:latin typeface="可画软糖体-简"/>
              <a:ea typeface="可画软糖体-简"/>
              <a:cs typeface="可画软糖体-简"/>
              <a:sym typeface="可画软糖体-简"/>
            </a:endParaRPr>
          </a:p>
          <a:p>
            <a:pPr algn="just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   (</a:t>
            </a:r>
            <a:r>
              <a:rPr lang="en-US" sz="5000" dirty="0" err="1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盡量填滿30個志願</a:t>
            </a:r>
            <a:r>
              <a:rPr lang="en-US" sz="5000" dirty="0">
                <a:solidFill>
                  <a:srgbClr val="272626"/>
                </a:solidFill>
                <a:latin typeface="可画软糖体-简"/>
                <a:ea typeface="可画软糖体-简"/>
                <a:cs typeface="可画软糖体-简"/>
                <a:sym typeface="可画软糖体-简"/>
              </a:rPr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607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17530" y="544242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768453" y="3729575"/>
            <a:ext cx="6375547" cy="4552787"/>
            <a:chOff x="0" y="0"/>
            <a:chExt cx="8041232" cy="5742255"/>
          </a:xfrm>
        </p:grpSpPr>
        <p:sp>
          <p:nvSpPr>
            <p:cNvPr id="5" name="Freeform 5"/>
            <p:cNvSpPr/>
            <p:nvPr/>
          </p:nvSpPr>
          <p:spPr>
            <a:xfrm>
              <a:off x="0" y="-4073"/>
              <a:ext cx="8047623" cy="5748858"/>
            </a:xfrm>
            <a:custGeom>
              <a:avLst/>
              <a:gdLst/>
              <a:ahLst/>
              <a:cxnLst/>
              <a:rect l="l" t="t" r="r" b="b"/>
              <a:pathLst>
                <a:path w="8047623" h="5748858">
                  <a:moveTo>
                    <a:pt x="7419845" y="5694380"/>
                  </a:moveTo>
                  <a:cubicBezTo>
                    <a:pt x="7419845" y="5694380"/>
                    <a:pt x="6688970" y="5748858"/>
                    <a:pt x="5633257" y="5746236"/>
                  </a:cubicBezTo>
                  <a:cubicBezTo>
                    <a:pt x="3101516" y="5744074"/>
                    <a:pt x="1057074" y="5736249"/>
                    <a:pt x="1057074" y="5736249"/>
                  </a:cubicBezTo>
                  <a:cubicBezTo>
                    <a:pt x="812932" y="5727415"/>
                    <a:pt x="449110" y="5706185"/>
                    <a:pt x="282371" y="5648007"/>
                  </a:cubicBezTo>
                  <a:cubicBezTo>
                    <a:pt x="4469" y="5551044"/>
                    <a:pt x="0" y="5377765"/>
                    <a:pt x="0" y="4376960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039223" y="15681"/>
                    <a:pt x="4699719" y="7673"/>
                  </a:cubicBezTo>
                  <a:cubicBezTo>
                    <a:pt x="6470043" y="0"/>
                    <a:pt x="7186776" y="6979"/>
                    <a:pt x="7186776" y="6979"/>
                  </a:cubicBezTo>
                  <a:cubicBezTo>
                    <a:pt x="7555084" y="14458"/>
                    <a:pt x="7693344" y="42638"/>
                    <a:pt x="7891083" y="165219"/>
                  </a:cubicBezTo>
                  <a:cubicBezTo>
                    <a:pt x="8042101" y="258836"/>
                    <a:pt x="8047623" y="476157"/>
                    <a:pt x="8038482" y="4376914"/>
                  </a:cubicBezTo>
                  <a:cubicBezTo>
                    <a:pt x="8038481" y="5495730"/>
                    <a:pt x="7995697" y="5644318"/>
                    <a:pt x="7419845" y="569438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579526" y="3729575"/>
            <a:ext cx="6375547" cy="4552787"/>
            <a:chOff x="0" y="0"/>
            <a:chExt cx="8041232" cy="5742255"/>
          </a:xfrm>
        </p:grpSpPr>
        <p:sp>
          <p:nvSpPr>
            <p:cNvPr id="7" name="Freeform 7"/>
            <p:cNvSpPr/>
            <p:nvPr/>
          </p:nvSpPr>
          <p:spPr>
            <a:xfrm>
              <a:off x="0" y="-4073"/>
              <a:ext cx="8047623" cy="5748858"/>
            </a:xfrm>
            <a:custGeom>
              <a:avLst/>
              <a:gdLst/>
              <a:ahLst/>
              <a:cxnLst/>
              <a:rect l="l" t="t" r="r" b="b"/>
              <a:pathLst>
                <a:path w="8047623" h="5748858">
                  <a:moveTo>
                    <a:pt x="7419845" y="5694380"/>
                  </a:moveTo>
                  <a:cubicBezTo>
                    <a:pt x="7419845" y="5694380"/>
                    <a:pt x="6688970" y="5748858"/>
                    <a:pt x="5633257" y="5746236"/>
                  </a:cubicBezTo>
                  <a:cubicBezTo>
                    <a:pt x="3101516" y="5744074"/>
                    <a:pt x="1057074" y="5736249"/>
                    <a:pt x="1057074" y="5736249"/>
                  </a:cubicBezTo>
                  <a:cubicBezTo>
                    <a:pt x="812932" y="5727415"/>
                    <a:pt x="449110" y="5706185"/>
                    <a:pt x="282371" y="5648007"/>
                  </a:cubicBezTo>
                  <a:cubicBezTo>
                    <a:pt x="4469" y="5551044"/>
                    <a:pt x="0" y="5377765"/>
                    <a:pt x="0" y="4376960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039223" y="15681"/>
                    <a:pt x="4699719" y="7673"/>
                  </a:cubicBezTo>
                  <a:cubicBezTo>
                    <a:pt x="6470043" y="0"/>
                    <a:pt x="7186776" y="6979"/>
                    <a:pt x="7186776" y="6979"/>
                  </a:cubicBezTo>
                  <a:cubicBezTo>
                    <a:pt x="7555084" y="14458"/>
                    <a:pt x="7693344" y="42638"/>
                    <a:pt x="7891083" y="165219"/>
                  </a:cubicBezTo>
                  <a:cubicBezTo>
                    <a:pt x="8042101" y="258836"/>
                    <a:pt x="8047623" y="476157"/>
                    <a:pt x="8038482" y="4376914"/>
                  </a:cubicBezTo>
                  <a:cubicBezTo>
                    <a:pt x="8038481" y="5495730"/>
                    <a:pt x="7995697" y="5644318"/>
                    <a:pt x="7419845" y="5694380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316975" y="4302951"/>
            <a:ext cx="6611670" cy="5615701"/>
            <a:chOff x="-444555" y="1285101"/>
            <a:chExt cx="8815560" cy="7487602"/>
          </a:xfrm>
        </p:grpSpPr>
        <p:sp>
          <p:nvSpPr>
            <p:cNvPr id="9" name="TextBox 9"/>
            <p:cNvSpPr txBox="1"/>
            <p:nvPr/>
          </p:nvSpPr>
          <p:spPr>
            <a:xfrm>
              <a:off x="530003" y="7365881"/>
              <a:ext cx="7755554" cy="14068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113"/>
                </a:lnSpc>
                <a:spcBef>
                  <a:spcPct val="0"/>
                </a:spcBef>
              </a:pPr>
              <a:r>
                <a:rPr lang="en-US" sz="6648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國中教育會考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444555" y="1285101"/>
              <a:ext cx="8815560" cy="6602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85"/>
                </a:lnSpc>
              </a:pPr>
              <a:r>
                <a:rPr lang="en-US" sz="34095" dirty="0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考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241598" y="4310405"/>
            <a:ext cx="7056469" cy="5976595"/>
            <a:chOff x="457325" y="1667624"/>
            <a:chExt cx="9408626" cy="7968793"/>
          </a:xfrm>
        </p:grpSpPr>
        <p:sp>
          <p:nvSpPr>
            <p:cNvPr id="12" name="TextBox 12"/>
            <p:cNvSpPr txBox="1"/>
            <p:nvPr/>
          </p:nvSpPr>
          <p:spPr>
            <a:xfrm>
              <a:off x="1774688" y="7035753"/>
              <a:ext cx="7495415" cy="2600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15"/>
                </a:lnSpc>
              </a:pPr>
              <a:r>
                <a:rPr lang="en-US" sz="6650" dirty="0" err="1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多元入學</a:t>
              </a:r>
              <a:endParaRPr lang="en-US" sz="6650" dirty="0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endParaRPr>
            </a:p>
            <a:p>
              <a:pPr marL="0" lvl="0" indent="0" algn="ctr">
                <a:lnSpc>
                  <a:spcPts val="7115"/>
                </a:lnSpc>
                <a:spcBef>
                  <a:spcPct val="0"/>
                </a:spcBef>
              </a:pPr>
              <a:r>
                <a:rPr lang="en-US" sz="6650" dirty="0" err="1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各種入學方式</a:t>
              </a:r>
              <a:endParaRPr lang="en-US" sz="6650" dirty="0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7325" y="1667624"/>
              <a:ext cx="9408626" cy="6602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89"/>
                </a:lnSpc>
              </a:pPr>
              <a:r>
                <a:rPr lang="en-US" sz="34099" dirty="0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招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-2317294">
            <a:off x="2172253" y="2780368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4" y="0"/>
                </a:lnTo>
                <a:lnTo>
                  <a:pt x="2348424" y="768576"/>
                </a:lnTo>
                <a:lnTo>
                  <a:pt x="0" y="7685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366927" y="6822906"/>
            <a:ext cx="2540073" cy="1950498"/>
          </a:xfrm>
          <a:custGeom>
            <a:avLst/>
            <a:gdLst/>
            <a:ahLst/>
            <a:cxnLst/>
            <a:rect l="l" t="t" r="r" b="b"/>
            <a:pathLst>
              <a:path w="2864046" h="2344938">
                <a:moveTo>
                  <a:pt x="0" y="0"/>
                </a:moveTo>
                <a:lnTo>
                  <a:pt x="2864046" y="0"/>
                </a:lnTo>
                <a:lnTo>
                  <a:pt x="2864046" y="2344937"/>
                </a:lnTo>
                <a:lnTo>
                  <a:pt x="0" y="23449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28700" y="2131505"/>
            <a:ext cx="2576550" cy="4357800"/>
          </a:xfrm>
          <a:custGeom>
            <a:avLst/>
            <a:gdLst/>
            <a:ahLst/>
            <a:cxnLst/>
            <a:rect l="l" t="t" r="r" b="b"/>
            <a:pathLst>
              <a:path w="2576550" h="4357800">
                <a:moveTo>
                  <a:pt x="0" y="0"/>
                </a:moveTo>
                <a:lnTo>
                  <a:pt x="2576550" y="0"/>
                </a:lnTo>
                <a:lnTo>
                  <a:pt x="2576550" y="4357801"/>
                </a:lnTo>
                <a:lnTo>
                  <a:pt x="0" y="43578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5349466" y="1066463"/>
            <a:ext cx="7589068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首先你必須要知道的事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607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17530" y="544242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25074" y="3690800"/>
            <a:ext cx="14642613" cy="5060951"/>
            <a:chOff x="0" y="0"/>
            <a:chExt cx="18468164" cy="6383182"/>
          </a:xfrm>
        </p:grpSpPr>
        <p:sp>
          <p:nvSpPr>
            <p:cNvPr id="5" name="Freeform 5"/>
            <p:cNvSpPr/>
            <p:nvPr/>
          </p:nvSpPr>
          <p:spPr>
            <a:xfrm>
              <a:off x="0" y="-4073"/>
              <a:ext cx="18474555" cy="6389785"/>
            </a:xfrm>
            <a:custGeom>
              <a:avLst/>
              <a:gdLst/>
              <a:ahLst/>
              <a:cxnLst/>
              <a:rect l="l" t="t" r="r" b="b"/>
              <a:pathLst>
                <a:path w="18474555" h="6389785">
                  <a:moveTo>
                    <a:pt x="17846777" y="6335307"/>
                  </a:moveTo>
                  <a:cubicBezTo>
                    <a:pt x="17846777" y="6335307"/>
                    <a:pt x="17115903" y="6389785"/>
                    <a:pt x="14563734" y="6387164"/>
                  </a:cubicBezTo>
                  <a:cubicBezTo>
                    <a:pt x="6607544" y="6385001"/>
                    <a:pt x="1057074" y="6377176"/>
                    <a:pt x="1057074" y="6377176"/>
                  </a:cubicBezTo>
                  <a:cubicBezTo>
                    <a:pt x="812932" y="6368342"/>
                    <a:pt x="449110" y="6347112"/>
                    <a:pt x="282371" y="6288934"/>
                  </a:cubicBezTo>
                  <a:cubicBezTo>
                    <a:pt x="4469" y="6191971"/>
                    <a:pt x="0" y="6018692"/>
                    <a:pt x="0" y="4904683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3269206" y="15681"/>
                    <a:pt x="11630020" y="7673"/>
                  </a:cubicBezTo>
                  <a:cubicBezTo>
                    <a:pt x="16896975" y="0"/>
                    <a:pt x="17613708" y="6979"/>
                    <a:pt x="17613708" y="6979"/>
                  </a:cubicBezTo>
                  <a:cubicBezTo>
                    <a:pt x="17982016" y="14458"/>
                    <a:pt x="18120275" y="42638"/>
                    <a:pt x="18318015" y="165219"/>
                  </a:cubicBezTo>
                  <a:cubicBezTo>
                    <a:pt x="18469032" y="258836"/>
                    <a:pt x="18474555" y="476157"/>
                    <a:pt x="18465414" y="4904630"/>
                  </a:cubicBezTo>
                  <a:cubicBezTo>
                    <a:pt x="18465412" y="6136658"/>
                    <a:pt x="18422629" y="6285245"/>
                    <a:pt x="17846777" y="6335307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376963" y="4372761"/>
            <a:ext cx="6611670" cy="5795507"/>
            <a:chOff x="-207156" y="1045360"/>
            <a:chExt cx="8815560" cy="7727343"/>
          </a:xfrm>
        </p:grpSpPr>
        <p:sp>
          <p:nvSpPr>
            <p:cNvPr id="7" name="TextBox 7"/>
            <p:cNvSpPr txBox="1"/>
            <p:nvPr/>
          </p:nvSpPr>
          <p:spPr>
            <a:xfrm>
              <a:off x="530003" y="7365881"/>
              <a:ext cx="7755554" cy="14068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113"/>
                </a:lnSpc>
                <a:spcBef>
                  <a:spcPct val="0"/>
                </a:spcBef>
              </a:pPr>
              <a:r>
                <a:rPr lang="en-US" sz="6648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國中教育會考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207156" y="1045360"/>
              <a:ext cx="8815560" cy="6602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85"/>
                </a:lnSpc>
              </a:pPr>
              <a:r>
                <a:rPr lang="en-US" sz="34095" dirty="0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考</a:t>
              </a:r>
            </a:p>
          </p:txBody>
        </p:sp>
      </p:grpSp>
      <p:sp>
        <p:nvSpPr>
          <p:cNvPr id="9" name="Freeform 9"/>
          <p:cNvSpPr/>
          <p:nvPr/>
        </p:nvSpPr>
        <p:spPr>
          <a:xfrm rot="-2317294">
            <a:off x="2172253" y="2780368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4" y="0"/>
                </a:lnTo>
                <a:lnTo>
                  <a:pt x="2348424" y="768576"/>
                </a:lnTo>
                <a:lnTo>
                  <a:pt x="0" y="7685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2131505"/>
            <a:ext cx="2576550" cy="4357800"/>
          </a:xfrm>
          <a:custGeom>
            <a:avLst/>
            <a:gdLst/>
            <a:ahLst/>
            <a:cxnLst/>
            <a:rect l="l" t="t" r="r" b="b"/>
            <a:pathLst>
              <a:path w="2576550" h="4357800">
                <a:moveTo>
                  <a:pt x="0" y="0"/>
                </a:moveTo>
                <a:lnTo>
                  <a:pt x="2576550" y="0"/>
                </a:lnTo>
                <a:lnTo>
                  <a:pt x="2576550" y="4357801"/>
                </a:lnTo>
                <a:lnTo>
                  <a:pt x="0" y="43578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349466" y="1066463"/>
            <a:ext cx="7589068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首先你必須要知道的事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96200" y="3499688"/>
            <a:ext cx="9310206" cy="544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科目、範圍</a:t>
            </a:r>
            <a:r>
              <a:rPr lang="en-US" sz="9999" dirty="0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、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題型、日期</a:t>
            </a:r>
            <a:r>
              <a:rPr lang="en-US" sz="9999" dirty="0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、</a:t>
            </a:r>
          </a:p>
          <a:p>
            <a:pPr algn="ctr">
              <a:lnSpc>
                <a:spcPts val="13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應考注意事項</a:t>
            </a:r>
            <a:endParaRPr lang="en-US" sz="9999" dirty="0">
              <a:solidFill>
                <a:srgbClr val="272626"/>
              </a:solidFill>
              <a:latin typeface="王漢宗顏楷體"/>
              <a:ea typeface="王漢宗顏楷體"/>
              <a:cs typeface="王漢宗顏楷體"/>
              <a:sym typeface="王漢宗顏楷體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607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17530" y="544242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792297" y="3605887"/>
            <a:ext cx="13467003" cy="4779375"/>
            <a:chOff x="0" y="0"/>
            <a:chExt cx="16985412" cy="6028042"/>
          </a:xfrm>
        </p:grpSpPr>
        <p:sp>
          <p:nvSpPr>
            <p:cNvPr id="5" name="Freeform 5"/>
            <p:cNvSpPr/>
            <p:nvPr/>
          </p:nvSpPr>
          <p:spPr>
            <a:xfrm>
              <a:off x="0" y="-4073"/>
              <a:ext cx="16991803" cy="6034644"/>
            </a:xfrm>
            <a:custGeom>
              <a:avLst/>
              <a:gdLst/>
              <a:ahLst/>
              <a:cxnLst/>
              <a:rect l="l" t="t" r="r" b="b"/>
              <a:pathLst>
                <a:path w="16991803" h="6034644">
                  <a:moveTo>
                    <a:pt x="16364026" y="5980166"/>
                  </a:moveTo>
                  <a:cubicBezTo>
                    <a:pt x="16364026" y="5980166"/>
                    <a:pt x="15633151" y="6034644"/>
                    <a:pt x="13293785" y="6032023"/>
                  </a:cubicBezTo>
                  <a:cubicBezTo>
                    <a:pt x="6108973" y="6029860"/>
                    <a:pt x="1057074" y="6022036"/>
                    <a:pt x="1057074" y="6022036"/>
                  </a:cubicBezTo>
                  <a:cubicBezTo>
                    <a:pt x="812932" y="6013202"/>
                    <a:pt x="449110" y="5991971"/>
                    <a:pt x="282371" y="5933794"/>
                  </a:cubicBezTo>
                  <a:cubicBezTo>
                    <a:pt x="4469" y="5836831"/>
                    <a:pt x="0" y="5663552"/>
                    <a:pt x="0" y="4612269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3094297" y="15681"/>
                    <a:pt x="10644504" y="7673"/>
                  </a:cubicBezTo>
                  <a:cubicBezTo>
                    <a:pt x="15414223" y="0"/>
                    <a:pt x="16130956" y="6979"/>
                    <a:pt x="16130956" y="6979"/>
                  </a:cubicBezTo>
                  <a:cubicBezTo>
                    <a:pt x="16499264" y="14458"/>
                    <a:pt x="16637524" y="42638"/>
                    <a:pt x="16835264" y="165219"/>
                  </a:cubicBezTo>
                  <a:cubicBezTo>
                    <a:pt x="16986281" y="258836"/>
                    <a:pt x="16991803" y="476157"/>
                    <a:pt x="16982663" y="4612220"/>
                  </a:cubicBezTo>
                  <a:cubicBezTo>
                    <a:pt x="16982661" y="5781517"/>
                    <a:pt x="16939878" y="5930104"/>
                    <a:pt x="16364026" y="5980166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362200" y="4101271"/>
            <a:ext cx="8383764" cy="6049224"/>
            <a:chOff x="-218048" y="1269952"/>
            <a:chExt cx="11178352" cy="8065632"/>
          </a:xfrm>
        </p:grpSpPr>
        <p:sp>
          <p:nvSpPr>
            <p:cNvPr id="7" name="TextBox 7"/>
            <p:cNvSpPr txBox="1"/>
            <p:nvPr/>
          </p:nvSpPr>
          <p:spPr>
            <a:xfrm>
              <a:off x="-218048" y="7044359"/>
              <a:ext cx="11178352" cy="22912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673"/>
                </a:lnSpc>
              </a:pPr>
              <a:r>
                <a:rPr lang="en-US" sz="6237" dirty="0" err="1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多元入學</a:t>
              </a:r>
              <a:br>
                <a:rPr lang="en-US" sz="6237" dirty="0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</a:br>
              <a:r>
                <a:rPr lang="en-US" altLang="zh-TW" sz="6237" dirty="0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(</a:t>
              </a:r>
              <a:r>
                <a:rPr lang="en-US" sz="6237" dirty="0" err="1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各種入學方式</a:t>
              </a:r>
              <a:r>
                <a:rPr lang="en-US" altLang="zh-TW" sz="6237" dirty="0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)</a:t>
              </a:r>
              <a:endParaRPr lang="en-US" sz="6237" dirty="0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62593" y="1269952"/>
              <a:ext cx="8824352" cy="64785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21"/>
                </a:lnSpc>
              </a:pPr>
              <a:r>
                <a:rPr lang="en-US" sz="33468" dirty="0">
                  <a:solidFill>
                    <a:srgbClr val="272626"/>
                  </a:solidFill>
                  <a:latin typeface="王漢宗顏楷體"/>
                  <a:ea typeface="王漢宗顏楷體"/>
                  <a:cs typeface="王漢宗顏楷體"/>
                  <a:sym typeface="王漢宗顏楷體"/>
                </a:rPr>
                <a:t>招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785075" y="3359382"/>
            <a:ext cx="2456054" cy="2010894"/>
          </a:xfrm>
          <a:custGeom>
            <a:avLst/>
            <a:gdLst/>
            <a:ahLst/>
            <a:cxnLst/>
            <a:rect l="l" t="t" r="r" b="b"/>
            <a:pathLst>
              <a:path w="2456054" h="2010894">
                <a:moveTo>
                  <a:pt x="0" y="0"/>
                </a:moveTo>
                <a:lnTo>
                  <a:pt x="2456054" y="0"/>
                </a:lnTo>
                <a:lnTo>
                  <a:pt x="2456054" y="2010894"/>
                </a:lnTo>
                <a:lnTo>
                  <a:pt x="0" y="20108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317294">
            <a:off x="2172253" y="2780368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4" y="0"/>
                </a:lnTo>
                <a:lnTo>
                  <a:pt x="2348424" y="768576"/>
                </a:lnTo>
                <a:lnTo>
                  <a:pt x="0" y="7685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306483" y="3075286"/>
            <a:ext cx="1061203" cy="1061203"/>
          </a:xfrm>
          <a:custGeom>
            <a:avLst/>
            <a:gdLst/>
            <a:ahLst/>
            <a:cxnLst/>
            <a:rect l="l" t="t" r="r" b="b"/>
            <a:pathLst>
              <a:path w="1061203" h="1061203">
                <a:moveTo>
                  <a:pt x="0" y="0"/>
                </a:moveTo>
                <a:lnTo>
                  <a:pt x="1061202" y="0"/>
                </a:lnTo>
                <a:lnTo>
                  <a:pt x="1061202" y="1061202"/>
                </a:lnTo>
                <a:lnTo>
                  <a:pt x="0" y="10612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349466" y="1066463"/>
            <a:ext cx="7589068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首先你必須要知道的事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32213" y="4658499"/>
            <a:ext cx="12996681" cy="293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</a:t>
            </a:r>
            <a:endParaRPr lang="en-US" sz="9999" dirty="0">
              <a:solidFill>
                <a:srgbClr val="272626"/>
              </a:solidFill>
              <a:latin typeface="王漢宗顏楷體"/>
              <a:ea typeface="王漢宗顏楷體"/>
              <a:cs typeface="王漢宗顏楷體"/>
              <a:sym typeface="王漢宗顏楷體"/>
            </a:endParaRPr>
          </a:p>
          <a:p>
            <a:pPr algn="ctr">
              <a:lnSpc>
                <a:spcPts val="106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272626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志願選填</a:t>
            </a:r>
            <a:endParaRPr lang="en-US" sz="9999" dirty="0">
              <a:solidFill>
                <a:srgbClr val="272626"/>
              </a:solidFill>
              <a:latin typeface="王漢宗顏楷體"/>
              <a:ea typeface="王漢宗顏楷體"/>
              <a:cs typeface="王漢宗顏楷體"/>
              <a:sym typeface="王漢宗顏楷體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607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89208" y="6607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317294">
            <a:off x="2172253" y="2780368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4" y="0"/>
                </a:lnTo>
                <a:lnTo>
                  <a:pt x="2348424" y="768576"/>
                </a:lnTo>
                <a:lnTo>
                  <a:pt x="0" y="7685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000">
            <a:off x="213662" y="2115835"/>
            <a:ext cx="17975751" cy="7318010"/>
          </a:xfrm>
          <a:custGeom>
            <a:avLst/>
            <a:gdLst/>
            <a:ahLst/>
            <a:cxnLst/>
            <a:rect l="l" t="t" r="r" b="b"/>
            <a:pathLst>
              <a:path w="17975751" h="7318010">
                <a:moveTo>
                  <a:pt x="0" y="31352"/>
                </a:moveTo>
                <a:lnTo>
                  <a:pt x="17963034" y="0"/>
                </a:lnTo>
                <a:lnTo>
                  <a:pt x="17975752" y="7286659"/>
                </a:lnTo>
                <a:lnTo>
                  <a:pt x="12718" y="7318010"/>
                </a:lnTo>
                <a:lnTo>
                  <a:pt x="0" y="31352"/>
                </a:lnTo>
                <a:close/>
              </a:path>
            </a:pathLst>
          </a:custGeom>
          <a:blipFill>
            <a:blip r:embed="rId8"/>
            <a:stretch>
              <a:fillRect t="-25709" r="-699" b="-23631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-514350"/>
            <a:ext cx="3086100" cy="30861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189208" y="528828"/>
            <a:ext cx="8540737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國中教育會考成績等級計算方式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999247" y="-415839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6E2FA8C7-7488-4E12-91D8-6587E8E122B1}"/>
              </a:ext>
            </a:extLst>
          </p:cNvPr>
          <p:cNvSpPr/>
          <p:nvPr/>
        </p:nvSpPr>
        <p:spPr>
          <a:xfrm>
            <a:off x="11277600" y="3848100"/>
            <a:ext cx="2209800" cy="19050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469" y="63398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89208" y="6607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317294">
            <a:off x="2172253" y="2780368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4" y="0"/>
                </a:lnTo>
                <a:lnTo>
                  <a:pt x="2348424" y="768576"/>
                </a:lnTo>
                <a:lnTo>
                  <a:pt x="0" y="7685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777505" y="2545522"/>
            <a:ext cx="5785559" cy="702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24"/>
              </a:lnSpc>
              <a:spcBef>
                <a:spcPct val="0"/>
              </a:spcBef>
            </a:pPr>
            <a:r>
              <a:rPr lang="en-US" sz="13303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轉換</a:t>
            </a:r>
            <a:endParaRPr lang="en-US" sz="13303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18624"/>
              </a:lnSpc>
              <a:spcBef>
                <a:spcPct val="0"/>
              </a:spcBef>
            </a:pPr>
            <a:r>
              <a:rPr lang="en-US" sz="13303" dirty="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 ____分</a:t>
            </a:r>
          </a:p>
          <a:p>
            <a:pPr algn="ctr">
              <a:lnSpc>
                <a:spcPts val="18624"/>
              </a:lnSpc>
              <a:spcBef>
                <a:spcPct val="0"/>
              </a:spcBef>
            </a:pPr>
            <a:r>
              <a:rPr lang="en-US" sz="13303" dirty="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 ____點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189208" y="528828"/>
            <a:ext cx="8540737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國中教育會考成績等級計算方式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1029762" y="-288668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CD89FE4-DAD9-4A47-BAD2-78DA0FB9797C}"/>
              </a:ext>
            </a:extLst>
          </p:cNvPr>
          <p:cNvSpPr txBox="1"/>
          <p:nvPr/>
        </p:nvSpPr>
        <p:spPr>
          <a:xfrm>
            <a:off x="13527284" y="3924300"/>
            <a:ext cx="1143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0" dirty="0">
                <a:solidFill>
                  <a:srgbClr val="C00000"/>
                </a:solidFill>
              </a:rPr>
              <a:t>6</a:t>
            </a:r>
            <a:endParaRPr lang="zh-TW" altLang="en-US" sz="20000" dirty="0">
              <a:solidFill>
                <a:srgbClr val="C0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1CA0E73-5801-4167-9575-5CA2C4A3690D}"/>
              </a:ext>
            </a:extLst>
          </p:cNvPr>
          <p:cNvSpPr txBox="1"/>
          <p:nvPr/>
        </p:nvSpPr>
        <p:spPr>
          <a:xfrm>
            <a:off x="13576421" y="6387998"/>
            <a:ext cx="1143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0" dirty="0">
                <a:solidFill>
                  <a:srgbClr val="C00000"/>
                </a:solidFill>
              </a:rPr>
              <a:t>6</a:t>
            </a:r>
            <a:endParaRPr lang="zh-TW" altLang="en-US" sz="20000" dirty="0">
              <a:solidFill>
                <a:srgbClr val="C0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72889250-30AA-4044-9660-1CF2EDAD3743}"/>
              </a:ext>
            </a:extLst>
          </p:cNvPr>
          <p:cNvSpPr txBox="1"/>
          <p:nvPr/>
        </p:nvSpPr>
        <p:spPr>
          <a:xfrm>
            <a:off x="3176800" y="2584582"/>
            <a:ext cx="7087197" cy="7786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50000" dirty="0"/>
              <a:t>A+</a:t>
            </a:r>
            <a:endParaRPr lang="zh-TW" altLang="en-US" sz="5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025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89208" y="6607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89208" y="528828"/>
            <a:ext cx="8540737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國中教育會考成績等級計算方式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261100" y="-288668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AADAC6F6-7FDC-4767-915D-5BA2B49CA8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99" y="3080046"/>
            <a:ext cx="16718119" cy="694025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469" y="-58127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89208" y="6607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89208" y="528828"/>
            <a:ext cx="8540737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國中教育會考成績等級計算方式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261100" y="-288668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BFE53281-CF35-45D1-B58B-F26CAE9EF6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941" y="3098850"/>
            <a:ext cx="17234118" cy="665932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025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89208" y="6607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89208" y="528828"/>
            <a:ext cx="8540737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國中教育會考成績等級計算方式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261100" y="-288668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CD9D004-6188-41C1-8285-7180240871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2911881"/>
            <a:ext cx="12268200" cy="724796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025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89208" y="6607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89208" y="528828"/>
            <a:ext cx="8540737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國中教育會考成績等級計算方式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261100" y="-288668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8DFC4A10-0567-4DCE-BEBC-3550A09F4F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4925" y="2884655"/>
            <a:ext cx="11561831" cy="722980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3025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89208" y="6607"/>
            <a:ext cx="8923993" cy="2815140"/>
          </a:xfrm>
          <a:custGeom>
            <a:avLst/>
            <a:gdLst/>
            <a:ahLst/>
            <a:cxnLst/>
            <a:rect l="l" t="t" r="r" b="b"/>
            <a:pathLst>
              <a:path w="8923993" h="2815140">
                <a:moveTo>
                  <a:pt x="0" y="0"/>
                </a:moveTo>
                <a:lnTo>
                  <a:pt x="8923992" y="0"/>
                </a:lnTo>
                <a:lnTo>
                  <a:pt x="8923992" y="2815140"/>
                </a:lnTo>
                <a:lnTo>
                  <a:pt x="0" y="2815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89208" y="528828"/>
            <a:ext cx="8540737" cy="2008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7"/>
              </a:lnSpc>
            </a:pPr>
            <a:r>
              <a:rPr lang="en-US" sz="84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國中教育會考成績等級計算方式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261100" y="-288668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4249A05-7C83-4252-8899-3E35EC66E9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409" y="2879928"/>
            <a:ext cx="14703182" cy="723925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1867" y="1873596"/>
            <a:ext cx="14826686" cy="7914911"/>
            <a:chOff x="0" y="0"/>
            <a:chExt cx="10821129" cy="577663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25342" cy="5776630"/>
            </a:xfrm>
            <a:custGeom>
              <a:avLst/>
              <a:gdLst/>
              <a:ahLst/>
              <a:cxnLst/>
              <a:rect l="l" t="t" r="r" b="b"/>
              <a:pathLst>
                <a:path w="10825342" h="5776630">
                  <a:moveTo>
                    <a:pt x="278431" y="16918"/>
                  </a:moveTo>
                  <a:cubicBezTo>
                    <a:pt x="278431" y="16918"/>
                    <a:pt x="604014" y="12258"/>
                    <a:pt x="1062835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8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4157018"/>
                    <a:pt x="10816195" y="5014045"/>
                  </a:cubicBezTo>
                  <a:cubicBezTo>
                    <a:pt x="10816195" y="5228205"/>
                    <a:pt x="10825342" y="5527384"/>
                    <a:pt x="10825342" y="5527384"/>
                  </a:cubicBezTo>
                  <a:cubicBezTo>
                    <a:pt x="10825342" y="5656052"/>
                    <a:pt x="10821173" y="5776630"/>
                    <a:pt x="10568335" y="5768496"/>
                  </a:cubicBezTo>
                  <a:cubicBezTo>
                    <a:pt x="10568335" y="5768496"/>
                    <a:pt x="10191862" y="5748197"/>
                    <a:pt x="9095460" y="5755796"/>
                  </a:cubicBezTo>
                  <a:cubicBezTo>
                    <a:pt x="2547822" y="5763930"/>
                    <a:pt x="304023" y="5776630"/>
                    <a:pt x="304023" y="5776630"/>
                  </a:cubicBezTo>
                  <a:cubicBezTo>
                    <a:pt x="132548" y="5776630"/>
                    <a:pt x="4213" y="5675561"/>
                    <a:pt x="8532" y="5473014"/>
                  </a:cubicBezTo>
                  <a:cubicBezTo>
                    <a:pt x="8532" y="5473014"/>
                    <a:pt x="9630" y="4974472"/>
                    <a:pt x="4815" y="1481678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679711" y="583541"/>
            <a:ext cx="9033487" cy="2993692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FDF5B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28245" y="1491265"/>
            <a:ext cx="8231509" cy="125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87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作答注意事項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34925" y="4778870"/>
            <a:ext cx="14659547" cy="4424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36"/>
              </a:lnSpc>
            </a:pPr>
            <a:r>
              <a:rPr lang="en-US" sz="6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會考英聽考試時間25分鐘</a:t>
            </a:r>
            <a:r>
              <a:rPr lang="en-US" sz="6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，</a:t>
            </a:r>
          </a:p>
          <a:p>
            <a:pPr algn="l">
              <a:lnSpc>
                <a:spcPts val="6936"/>
              </a:lnSpc>
            </a:pPr>
            <a:r>
              <a:rPr lang="en-US" sz="6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語音播報完畢大約21分鐘</a:t>
            </a:r>
            <a:r>
              <a:rPr lang="en-US" sz="6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，</a:t>
            </a:r>
          </a:p>
          <a:p>
            <a:pPr algn="l">
              <a:lnSpc>
                <a:spcPts val="6936"/>
              </a:lnSpc>
            </a:pPr>
            <a:r>
              <a:rPr lang="en-US" sz="6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所以作答</a:t>
            </a:r>
            <a:r>
              <a:rPr lang="zh-TW" altLang="en-US" sz="6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時</a:t>
            </a:r>
            <a:r>
              <a:rPr lang="en-US" sz="6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請直接將答案劃在答案卡上</a:t>
            </a:r>
            <a:endParaRPr lang="en-US" sz="6400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  <a:p>
            <a:pPr algn="l">
              <a:lnSpc>
                <a:spcPts val="6936"/>
              </a:lnSpc>
            </a:pPr>
            <a:r>
              <a:rPr lang="en-US" sz="6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，</a:t>
            </a:r>
            <a:r>
              <a:rPr lang="en-US" sz="6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避免來不及</a:t>
            </a:r>
            <a:r>
              <a:rPr lang="en-US" sz="6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。</a:t>
            </a:r>
          </a:p>
          <a:p>
            <a:pPr algn="l">
              <a:lnSpc>
                <a:spcPts val="6936"/>
              </a:lnSpc>
            </a:pPr>
            <a:endParaRPr lang="en-US" sz="6482" dirty="0">
              <a:solidFill>
                <a:srgbClr val="272626"/>
              </a:solidFill>
              <a:latin typeface="可画悦黑体-繁"/>
              <a:ea typeface="可画悦黑体-繁"/>
              <a:cs typeface="可画悦黑体-繁"/>
              <a:sym typeface="可画悦黑体-繁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42613" y="2897147"/>
            <a:ext cx="9570585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英語科聽力測驗</a:t>
            </a:r>
            <a:endParaRPr lang="en-US" sz="7200" b="1" dirty="0">
              <a:solidFill>
                <a:srgbClr val="C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1867" y="1873596"/>
            <a:ext cx="14826686" cy="7914911"/>
            <a:chOff x="0" y="0"/>
            <a:chExt cx="10821129" cy="577663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25342" cy="5776630"/>
            </a:xfrm>
            <a:custGeom>
              <a:avLst/>
              <a:gdLst/>
              <a:ahLst/>
              <a:cxnLst/>
              <a:rect l="l" t="t" r="r" b="b"/>
              <a:pathLst>
                <a:path w="10825342" h="5776630">
                  <a:moveTo>
                    <a:pt x="278431" y="16918"/>
                  </a:moveTo>
                  <a:cubicBezTo>
                    <a:pt x="278431" y="16918"/>
                    <a:pt x="604014" y="12258"/>
                    <a:pt x="1062835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8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4157018"/>
                    <a:pt x="10816195" y="5014045"/>
                  </a:cubicBezTo>
                  <a:cubicBezTo>
                    <a:pt x="10816195" y="5228205"/>
                    <a:pt x="10825342" y="5527384"/>
                    <a:pt x="10825342" y="5527384"/>
                  </a:cubicBezTo>
                  <a:cubicBezTo>
                    <a:pt x="10825342" y="5656052"/>
                    <a:pt x="10821173" y="5776630"/>
                    <a:pt x="10568335" y="5768496"/>
                  </a:cubicBezTo>
                  <a:cubicBezTo>
                    <a:pt x="10568335" y="5768496"/>
                    <a:pt x="10191862" y="5748197"/>
                    <a:pt x="9095460" y="5755796"/>
                  </a:cubicBezTo>
                  <a:cubicBezTo>
                    <a:pt x="2547822" y="5763930"/>
                    <a:pt x="304023" y="5776630"/>
                    <a:pt x="304023" y="5776630"/>
                  </a:cubicBezTo>
                  <a:cubicBezTo>
                    <a:pt x="132548" y="5776630"/>
                    <a:pt x="4213" y="5675561"/>
                    <a:pt x="8532" y="5473014"/>
                  </a:cubicBezTo>
                  <a:cubicBezTo>
                    <a:pt x="8532" y="5473014"/>
                    <a:pt x="9630" y="4974472"/>
                    <a:pt x="4815" y="1481678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679711" y="583541"/>
            <a:ext cx="9033487" cy="2993692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FDF5B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28245" y="1491265"/>
            <a:ext cx="8231509" cy="125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87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作答注意事項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42613" y="2897147"/>
            <a:ext cx="9570585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數學科非選</a:t>
            </a:r>
            <a:r>
              <a:rPr lang="zh-TW" altLang="en-US" sz="7200" b="1" dirty="0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題</a:t>
            </a:r>
            <a:endParaRPr lang="en-US" sz="7200" b="1" dirty="0">
              <a:solidFill>
                <a:srgbClr val="C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019800" y="4192373"/>
            <a:ext cx="4703653" cy="5596133"/>
          </a:xfrm>
          <a:custGeom>
            <a:avLst/>
            <a:gdLst/>
            <a:ahLst/>
            <a:cxnLst/>
            <a:rect l="l" t="t" r="r" b="b"/>
            <a:pathLst>
              <a:path w="4007662" h="5664539">
                <a:moveTo>
                  <a:pt x="0" y="0"/>
                </a:moveTo>
                <a:lnTo>
                  <a:pt x="4007662" y="0"/>
                </a:lnTo>
                <a:lnTo>
                  <a:pt x="4007662" y="5664540"/>
                </a:lnTo>
                <a:lnTo>
                  <a:pt x="0" y="5664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475565" y="4368854"/>
            <a:ext cx="9568378" cy="3424472"/>
          </a:xfrm>
          <a:custGeom>
            <a:avLst/>
            <a:gdLst/>
            <a:ahLst/>
            <a:cxnLst/>
            <a:rect l="l" t="t" r="r" b="b"/>
            <a:pathLst>
              <a:path w="9568378" h="3424472">
                <a:moveTo>
                  <a:pt x="0" y="0"/>
                </a:moveTo>
                <a:lnTo>
                  <a:pt x="9568378" y="0"/>
                </a:lnTo>
                <a:lnTo>
                  <a:pt x="9568378" y="3424472"/>
                </a:lnTo>
                <a:lnTo>
                  <a:pt x="0" y="3424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4" name="Freeform 14"/>
          <p:cNvSpPr/>
          <p:nvPr/>
        </p:nvSpPr>
        <p:spPr>
          <a:xfrm>
            <a:off x="377364" y="6323008"/>
            <a:ext cx="6175836" cy="2472727"/>
          </a:xfrm>
          <a:custGeom>
            <a:avLst/>
            <a:gdLst/>
            <a:ahLst/>
            <a:cxnLst/>
            <a:rect l="l" t="t" r="r" b="b"/>
            <a:pathLst>
              <a:path w="6892260" h="2935292">
                <a:moveTo>
                  <a:pt x="0" y="0"/>
                </a:moveTo>
                <a:lnTo>
                  <a:pt x="6892260" y="0"/>
                </a:lnTo>
                <a:lnTo>
                  <a:pt x="6892260" y="2935292"/>
                </a:lnTo>
                <a:lnTo>
                  <a:pt x="0" y="29352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1867" y="1873596"/>
            <a:ext cx="14826686" cy="7914911"/>
            <a:chOff x="0" y="0"/>
            <a:chExt cx="10821129" cy="577663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25342" cy="5776630"/>
            </a:xfrm>
            <a:custGeom>
              <a:avLst/>
              <a:gdLst/>
              <a:ahLst/>
              <a:cxnLst/>
              <a:rect l="l" t="t" r="r" b="b"/>
              <a:pathLst>
                <a:path w="10825342" h="5776630">
                  <a:moveTo>
                    <a:pt x="278431" y="16918"/>
                  </a:moveTo>
                  <a:cubicBezTo>
                    <a:pt x="278431" y="16918"/>
                    <a:pt x="604014" y="12258"/>
                    <a:pt x="1062835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8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4157018"/>
                    <a:pt x="10816195" y="5014045"/>
                  </a:cubicBezTo>
                  <a:cubicBezTo>
                    <a:pt x="10816195" y="5228205"/>
                    <a:pt x="10825342" y="5527384"/>
                    <a:pt x="10825342" y="5527384"/>
                  </a:cubicBezTo>
                  <a:cubicBezTo>
                    <a:pt x="10825342" y="5656052"/>
                    <a:pt x="10821173" y="5776630"/>
                    <a:pt x="10568335" y="5768496"/>
                  </a:cubicBezTo>
                  <a:cubicBezTo>
                    <a:pt x="10568335" y="5768496"/>
                    <a:pt x="10191862" y="5748197"/>
                    <a:pt x="9095460" y="5755796"/>
                  </a:cubicBezTo>
                  <a:cubicBezTo>
                    <a:pt x="2547822" y="5763930"/>
                    <a:pt x="304023" y="5776630"/>
                    <a:pt x="304023" y="5776630"/>
                  </a:cubicBezTo>
                  <a:cubicBezTo>
                    <a:pt x="132548" y="5776630"/>
                    <a:pt x="4213" y="5675561"/>
                    <a:pt x="8532" y="5473014"/>
                  </a:cubicBezTo>
                  <a:cubicBezTo>
                    <a:pt x="8532" y="5473014"/>
                    <a:pt x="9630" y="4974472"/>
                    <a:pt x="4815" y="1481678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679711" y="583541"/>
            <a:ext cx="9033487" cy="2993692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FDF5B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28245" y="1491265"/>
            <a:ext cx="8231509" cy="125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87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作答注意事項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42613" y="2897147"/>
            <a:ext cx="9570585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數學科非選</a:t>
            </a:r>
            <a:r>
              <a:rPr lang="zh-TW" altLang="en-US" sz="7200" b="1" dirty="0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題</a:t>
            </a:r>
            <a:endParaRPr lang="en-US" sz="7200" b="1" dirty="0">
              <a:solidFill>
                <a:srgbClr val="C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431774" y="4139417"/>
            <a:ext cx="16817805" cy="4809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3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1.只寫答案而無計算過程或說明，該題以0分計</a:t>
            </a:r>
            <a:r>
              <a:rPr lang="en-US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.</a:t>
            </a:r>
            <a:r>
              <a:rPr lang="en-US" altLang="zh-TW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 </a:t>
            </a:r>
          </a:p>
          <a:p>
            <a:pPr>
              <a:lnSpc>
                <a:spcPts val="7543"/>
              </a:lnSpc>
              <a:spcBef>
                <a:spcPct val="0"/>
              </a:spcBef>
            </a:pPr>
            <a:r>
              <a:rPr lang="en-US" altLang="zh-TW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2.</a:t>
            </a:r>
            <a:r>
              <a:rPr lang="zh-TW" altLang="en-US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作答超出作答區</a:t>
            </a:r>
            <a:r>
              <a:rPr lang="en-US" altLang="zh-TW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，</a:t>
            </a:r>
            <a:r>
              <a:rPr lang="zh-TW" altLang="en-US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僅以作答區內的內容進行評</a:t>
            </a:r>
            <a:endParaRPr lang="en-US" altLang="zh-TW" sz="5400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  <a:p>
            <a:pPr>
              <a:lnSpc>
                <a:spcPts val="7543"/>
              </a:lnSpc>
              <a:spcBef>
                <a:spcPct val="0"/>
              </a:spcBef>
            </a:pPr>
            <a:r>
              <a:rPr lang="zh-TW" altLang="en-US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  分</a:t>
            </a:r>
            <a:r>
              <a:rPr lang="zh-TW" altLang="en-US" sz="5400" dirty="0">
                <a:solidFill>
                  <a:srgbClr val="272626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画悦黑体-繁"/>
                <a:sym typeface="可画悦黑体-繁"/>
              </a:rPr>
              <a:t>，</a:t>
            </a:r>
            <a:r>
              <a:rPr lang="zh-TW" altLang="en-US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請規劃作答區</a:t>
            </a:r>
            <a:r>
              <a:rPr lang="en-US" altLang="zh-TW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.</a:t>
            </a:r>
          </a:p>
          <a:p>
            <a:pPr>
              <a:lnSpc>
                <a:spcPts val="7543"/>
              </a:lnSpc>
              <a:spcBef>
                <a:spcPct val="0"/>
              </a:spcBef>
            </a:pPr>
            <a:endParaRPr lang="en-US" altLang="zh-TW" sz="5400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  <a:p>
            <a:pPr algn="l">
              <a:lnSpc>
                <a:spcPts val="7543"/>
              </a:lnSpc>
              <a:spcBef>
                <a:spcPct val="0"/>
              </a:spcBef>
            </a:pPr>
            <a:endParaRPr lang="en-US" sz="6857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2F544C3C-DF68-407D-8025-E6A8E440D423}"/>
              </a:ext>
            </a:extLst>
          </p:cNvPr>
          <p:cNvSpPr txBox="1"/>
          <p:nvPr/>
        </p:nvSpPr>
        <p:spPr>
          <a:xfrm>
            <a:off x="2431774" y="6972300"/>
            <a:ext cx="16817805" cy="900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3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3.隨意塗鴉，或劃記無關圖案</a:t>
            </a:r>
            <a:r>
              <a:rPr lang="en-US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，</a:t>
            </a:r>
            <a:r>
              <a:rPr lang="zh-TW" altLang="en-US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違規</a:t>
            </a:r>
            <a:r>
              <a:rPr lang="en-US" altLang="zh-TW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1</a:t>
            </a:r>
            <a:r>
              <a:rPr lang="zh-TW" altLang="en-US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點</a:t>
            </a:r>
            <a:r>
              <a:rPr lang="en-US" altLang="zh-TW" sz="5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.</a:t>
            </a:r>
            <a:endParaRPr lang="en-US" sz="5400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1867" y="1873596"/>
            <a:ext cx="14826686" cy="7914911"/>
            <a:chOff x="0" y="0"/>
            <a:chExt cx="10821129" cy="577663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25342" cy="5776630"/>
            </a:xfrm>
            <a:custGeom>
              <a:avLst/>
              <a:gdLst/>
              <a:ahLst/>
              <a:cxnLst/>
              <a:rect l="l" t="t" r="r" b="b"/>
              <a:pathLst>
                <a:path w="10825342" h="5776630">
                  <a:moveTo>
                    <a:pt x="278431" y="16918"/>
                  </a:moveTo>
                  <a:cubicBezTo>
                    <a:pt x="278431" y="16918"/>
                    <a:pt x="604014" y="12258"/>
                    <a:pt x="1062835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8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4157018"/>
                    <a:pt x="10816195" y="5014045"/>
                  </a:cubicBezTo>
                  <a:cubicBezTo>
                    <a:pt x="10816195" y="5228205"/>
                    <a:pt x="10825342" y="5527384"/>
                    <a:pt x="10825342" y="5527384"/>
                  </a:cubicBezTo>
                  <a:cubicBezTo>
                    <a:pt x="10825342" y="5656052"/>
                    <a:pt x="10821173" y="5776630"/>
                    <a:pt x="10568335" y="5768496"/>
                  </a:cubicBezTo>
                  <a:cubicBezTo>
                    <a:pt x="10568335" y="5768496"/>
                    <a:pt x="10191862" y="5748197"/>
                    <a:pt x="9095460" y="5755796"/>
                  </a:cubicBezTo>
                  <a:cubicBezTo>
                    <a:pt x="2547822" y="5763930"/>
                    <a:pt x="304023" y="5776630"/>
                    <a:pt x="304023" y="5776630"/>
                  </a:cubicBezTo>
                  <a:cubicBezTo>
                    <a:pt x="132548" y="5776630"/>
                    <a:pt x="4213" y="5675561"/>
                    <a:pt x="8532" y="5473014"/>
                  </a:cubicBezTo>
                  <a:cubicBezTo>
                    <a:pt x="8532" y="5473014"/>
                    <a:pt x="9630" y="4974472"/>
                    <a:pt x="4815" y="1481678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679711" y="583541"/>
            <a:ext cx="9033487" cy="2993692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FDF5B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28245" y="1491265"/>
            <a:ext cx="8231509" cy="125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87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作答注意事項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42613" y="2897147"/>
            <a:ext cx="9570585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數學科非選</a:t>
            </a:r>
            <a:endParaRPr lang="en-US" sz="7200" b="1" dirty="0">
              <a:solidFill>
                <a:srgbClr val="C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2341141" y="5370962"/>
            <a:ext cx="4245988" cy="4188583"/>
          </a:xfrm>
          <a:custGeom>
            <a:avLst/>
            <a:gdLst/>
            <a:ahLst/>
            <a:cxnLst/>
            <a:rect l="l" t="t" r="r" b="b"/>
            <a:pathLst>
              <a:path w="4452195" h="4645007">
                <a:moveTo>
                  <a:pt x="0" y="0"/>
                </a:moveTo>
                <a:lnTo>
                  <a:pt x="4452195" y="0"/>
                </a:lnTo>
                <a:lnTo>
                  <a:pt x="4452195" y="4645007"/>
                </a:lnTo>
                <a:lnTo>
                  <a:pt x="0" y="4645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269330" y="5370961"/>
            <a:ext cx="4245988" cy="4188583"/>
          </a:xfrm>
          <a:custGeom>
            <a:avLst/>
            <a:gdLst/>
            <a:ahLst/>
            <a:cxnLst/>
            <a:rect l="l" t="t" r="r" b="b"/>
            <a:pathLst>
              <a:path w="4540089" h="4645007">
                <a:moveTo>
                  <a:pt x="0" y="0"/>
                </a:moveTo>
                <a:lnTo>
                  <a:pt x="4540089" y="0"/>
                </a:lnTo>
                <a:lnTo>
                  <a:pt x="4540089" y="4645007"/>
                </a:lnTo>
                <a:lnTo>
                  <a:pt x="0" y="46450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5" name="Freeform 15"/>
          <p:cNvSpPr/>
          <p:nvPr/>
        </p:nvSpPr>
        <p:spPr>
          <a:xfrm>
            <a:off x="12197520" y="5352739"/>
            <a:ext cx="4245988" cy="4206805"/>
          </a:xfrm>
          <a:custGeom>
            <a:avLst/>
            <a:gdLst/>
            <a:ahLst/>
            <a:cxnLst/>
            <a:rect l="l" t="t" r="r" b="b"/>
            <a:pathLst>
              <a:path w="4597515" h="4705905">
                <a:moveTo>
                  <a:pt x="0" y="0"/>
                </a:moveTo>
                <a:lnTo>
                  <a:pt x="4597515" y="0"/>
                </a:lnTo>
                <a:lnTo>
                  <a:pt x="4597515" y="4705905"/>
                </a:lnTo>
                <a:lnTo>
                  <a:pt x="0" y="47059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76255" y="3301274"/>
            <a:ext cx="2817046" cy="2069687"/>
          </a:xfrm>
          <a:custGeom>
            <a:avLst/>
            <a:gdLst/>
            <a:ahLst/>
            <a:cxnLst/>
            <a:rect l="l" t="t" r="r" b="b"/>
            <a:pathLst>
              <a:path w="4995205" h="4114800">
                <a:moveTo>
                  <a:pt x="0" y="0"/>
                </a:moveTo>
                <a:lnTo>
                  <a:pt x="4995205" y="0"/>
                </a:lnTo>
                <a:lnTo>
                  <a:pt x="49952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1867" y="1873596"/>
            <a:ext cx="14826686" cy="7914911"/>
            <a:chOff x="0" y="0"/>
            <a:chExt cx="10821129" cy="577663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25342" cy="5776630"/>
            </a:xfrm>
            <a:custGeom>
              <a:avLst/>
              <a:gdLst/>
              <a:ahLst/>
              <a:cxnLst/>
              <a:rect l="l" t="t" r="r" b="b"/>
              <a:pathLst>
                <a:path w="10825342" h="5776630">
                  <a:moveTo>
                    <a:pt x="278431" y="16918"/>
                  </a:moveTo>
                  <a:cubicBezTo>
                    <a:pt x="278431" y="16918"/>
                    <a:pt x="604014" y="12258"/>
                    <a:pt x="1062835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8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4157018"/>
                    <a:pt x="10816195" y="5014045"/>
                  </a:cubicBezTo>
                  <a:cubicBezTo>
                    <a:pt x="10816195" y="5228205"/>
                    <a:pt x="10825342" y="5527384"/>
                    <a:pt x="10825342" y="5527384"/>
                  </a:cubicBezTo>
                  <a:cubicBezTo>
                    <a:pt x="10825342" y="5656052"/>
                    <a:pt x="10821173" y="5776630"/>
                    <a:pt x="10568335" y="5768496"/>
                  </a:cubicBezTo>
                  <a:cubicBezTo>
                    <a:pt x="10568335" y="5768496"/>
                    <a:pt x="10191862" y="5748197"/>
                    <a:pt x="9095460" y="5755796"/>
                  </a:cubicBezTo>
                  <a:cubicBezTo>
                    <a:pt x="2547822" y="5763930"/>
                    <a:pt x="304023" y="5776630"/>
                    <a:pt x="304023" y="5776630"/>
                  </a:cubicBezTo>
                  <a:cubicBezTo>
                    <a:pt x="132548" y="5776630"/>
                    <a:pt x="4213" y="5675561"/>
                    <a:pt x="8532" y="5473014"/>
                  </a:cubicBezTo>
                  <a:cubicBezTo>
                    <a:pt x="8532" y="5473014"/>
                    <a:pt x="9630" y="4974472"/>
                    <a:pt x="4815" y="1481678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679711" y="583541"/>
            <a:ext cx="9033487" cy="2993692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FDF5B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28245" y="1491265"/>
            <a:ext cx="8231509" cy="125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8775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作答注意事項</a:t>
            </a:r>
            <a:endParaRPr lang="en-US" sz="8775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42613" y="2897147"/>
            <a:ext cx="9570585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數學科非選</a:t>
            </a:r>
            <a:r>
              <a:rPr lang="zh-TW" altLang="en-US" sz="7200" b="1" dirty="0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題</a:t>
            </a:r>
            <a:endParaRPr lang="en-US" sz="7200" b="1" dirty="0">
              <a:solidFill>
                <a:srgbClr val="C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985247" y="5400207"/>
            <a:ext cx="3940808" cy="4288526"/>
          </a:xfrm>
          <a:custGeom>
            <a:avLst/>
            <a:gdLst/>
            <a:ahLst/>
            <a:cxnLst/>
            <a:rect l="l" t="t" r="r" b="b"/>
            <a:pathLst>
              <a:path w="3940808" h="4288526">
                <a:moveTo>
                  <a:pt x="0" y="0"/>
                </a:moveTo>
                <a:lnTo>
                  <a:pt x="3940807" y="0"/>
                </a:lnTo>
                <a:lnTo>
                  <a:pt x="3940807" y="4288526"/>
                </a:lnTo>
                <a:lnTo>
                  <a:pt x="0" y="4288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912468" y="5366583"/>
            <a:ext cx="4723669" cy="4288526"/>
          </a:xfrm>
          <a:custGeom>
            <a:avLst/>
            <a:gdLst/>
            <a:ahLst/>
            <a:cxnLst/>
            <a:rect l="l" t="t" r="r" b="b"/>
            <a:pathLst>
              <a:path w="4723669" h="4288526">
                <a:moveTo>
                  <a:pt x="0" y="0"/>
                </a:moveTo>
                <a:lnTo>
                  <a:pt x="4723669" y="0"/>
                </a:lnTo>
                <a:lnTo>
                  <a:pt x="4723669" y="4288526"/>
                </a:lnTo>
                <a:lnTo>
                  <a:pt x="0" y="42885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478" t="-16190" r="-4531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385137" y="5429250"/>
            <a:ext cx="4423416" cy="4288526"/>
          </a:xfrm>
          <a:custGeom>
            <a:avLst/>
            <a:gdLst/>
            <a:ahLst/>
            <a:cxnLst/>
            <a:rect l="l" t="t" r="r" b="b"/>
            <a:pathLst>
              <a:path w="4423416" h="4288526">
                <a:moveTo>
                  <a:pt x="0" y="0"/>
                </a:moveTo>
                <a:lnTo>
                  <a:pt x="4423415" y="0"/>
                </a:lnTo>
                <a:lnTo>
                  <a:pt x="4423415" y="4288526"/>
                </a:lnTo>
                <a:lnTo>
                  <a:pt x="0" y="42885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79" r="-1579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033034" y="2143598"/>
            <a:ext cx="3548798" cy="3010748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81200" y="1799755"/>
            <a:ext cx="14826686" cy="7914911"/>
            <a:chOff x="0" y="0"/>
            <a:chExt cx="10821129" cy="577663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25342" cy="5776630"/>
            </a:xfrm>
            <a:custGeom>
              <a:avLst/>
              <a:gdLst/>
              <a:ahLst/>
              <a:cxnLst/>
              <a:rect l="l" t="t" r="r" b="b"/>
              <a:pathLst>
                <a:path w="10825342" h="5776630">
                  <a:moveTo>
                    <a:pt x="278431" y="16918"/>
                  </a:moveTo>
                  <a:cubicBezTo>
                    <a:pt x="278431" y="16918"/>
                    <a:pt x="604014" y="12258"/>
                    <a:pt x="1062835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8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4157018"/>
                    <a:pt x="10816195" y="5014045"/>
                  </a:cubicBezTo>
                  <a:cubicBezTo>
                    <a:pt x="10816195" y="5228205"/>
                    <a:pt x="10825342" y="5527384"/>
                    <a:pt x="10825342" y="5527384"/>
                  </a:cubicBezTo>
                  <a:cubicBezTo>
                    <a:pt x="10825342" y="5656052"/>
                    <a:pt x="10821173" y="5776630"/>
                    <a:pt x="10568335" y="5768496"/>
                  </a:cubicBezTo>
                  <a:cubicBezTo>
                    <a:pt x="10568335" y="5768496"/>
                    <a:pt x="10191862" y="5748197"/>
                    <a:pt x="9095460" y="5755796"/>
                  </a:cubicBezTo>
                  <a:cubicBezTo>
                    <a:pt x="2547822" y="5763930"/>
                    <a:pt x="304023" y="5776630"/>
                    <a:pt x="304023" y="5776630"/>
                  </a:cubicBezTo>
                  <a:cubicBezTo>
                    <a:pt x="132548" y="5776630"/>
                    <a:pt x="4213" y="5675561"/>
                    <a:pt x="8532" y="5473014"/>
                  </a:cubicBezTo>
                  <a:cubicBezTo>
                    <a:pt x="8532" y="5473014"/>
                    <a:pt x="9630" y="4974472"/>
                    <a:pt x="4815" y="1481678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679711" y="583541"/>
            <a:ext cx="9033487" cy="2993692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FDF5B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28245" y="1491265"/>
            <a:ext cx="8231509" cy="125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87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作答注意事項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42613" y="2897147"/>
            <a:ext cx="9570585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寫作測驗</a:t>
            </a:r>
            <a:endParaRPr lang="en-US" sz="7200" b="1" dirty="0">
              <a:solidFill>
                <a:srgbClr val="C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2319676" y="5981700"/>
            <a:ext cx="5620309" cy="3428396"/>
          </a:xfrm>
          <a:custGeom>
            <a:avLst/>
            <a:gdLst/>
            <a:ahLst/>
            <a:cxnLst/>
            <a:rect l="l" t="t" r="r" b="b"/>
            <a:pathLst>
              <a:path w="7015854" h="5016336">
                <a:moveTo>
                  <a:pt x="0" y="0"/>
                </a:moveTo>
                <a:lnTo>
                  <a:pt x="7015854" y="0"/>
                </a:lnTo>
                <a:lnTo>
                  <a:pt x="7015854" y="5016336"/>
                </a:lnTo>
                <a:lnTo>
                  <a:pt x="0" y="5016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36000">
            <a:off x="13923084" y="4007195"/>
            <a:ext cx="2674917" cy="5440047"/>
          </a:xfrm>
          <a:custGeom>
            <a:avLst/>
            <a:gdLst/>
            <a:ahLst/>
            <a:cxnLst/>
            <a:rect l="l" t="t" r="r" b="b"/>
            <a:pathLst>
              <a:path w="2674917" h="5440047">
                <a:moveTo>
                  <a:pt x="0" y="27419"/>
                </a:moveTo>
                <a:lnTo>
                  <a:pt x="2618233" y="0"/>
                </a:lnTo>
                <a:lnTo>
                  <a:pt x="2674916" y="5412628"/>
                </a:lnTo>
                <a:lnTo>
                  <a:pt x="56683" y="5440047"/>
                </a:lnTo>
                <a:lnTo>
                  <a:pt x="0" y="27419"/>
                </a:lnTo>
                <a:close/>
              </a:path>
            </a:pathLst>
          </a:custGeom>
          <a:blipFill>
            <a:blip r:embed="rId2"/>
            <a:stretch>
              <a:fillRect l="-1094042" t="-18119" r="-134171" b="-34884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888604" y="4443125"/>
            <a:ext cx="6173228" cy="2284094"/>
          </a:xfrm>
          <a:custGeom>
            <a:avLst/>
            <a:gdLst/>
            <a:ahLst/>
            <a:cxnLst/>
            <a:rect l="l" t="t" r="r" b="b"/>
            <a:pathLst>
              <a:path w="6173228" h="2284094">
                <a:moveTo>
                  <a:pt x="0" y="0"/>
                </a:moveTo>
                <a:lnTo>
                  <a:pt x="6173227" y="0"/>
                </a:lnTo>
                <a:lnTo>
                  <a:pt x="6173227" y="2284094"/>
                </a:lnTo>
                <a:lnTo>
                  <a:pt x="0" y="22840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55059" y="4049168"/>
            <a:ext cx="8816969" cy="932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61"/>
              </a:lnSpc>
            </a:pPr>
            <a:r>
              <a:rPr lang="en-US" altLang="zh-TW" sz="6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1.</a:t>
            </a:r>
            <a:r>
              <a:rPr lang="en-US" sz="6400" dirty="0" err="1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看清楚從哪裡開始寫</a:t>
            </a:r>
            <a:endParaRPr lang="en-US" sz="6400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5000" y="2051648"/>
            <a:ext cx="14826686" cy="7914911"/>
            <a:chOff x="0" y="0"/>
            <a:chExt cx="10821129" cy="577663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25342" cy="5776630"/>
            </a:xfrm>
            <a:custGeom>
              <a:avLst/>
              <a:gdLst/>
              <a:ahLst/>
              <a:cxnLst/>
              <a:rect l="l" t="t" r="r" b="b"/>
              <a:pathLst>
                <a:path w="10825342" h="5776630">
                  <a:moveTo>
                    <a:pt x="278431" y="16918"/>
                  </a:moveTo>
                  <a:cubicBezTo>
                    <a:pt x="278431" y="16918"/>
                    <a:pt x="604014" y="12258"/>
                    <a:pt x="1062835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8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4157018"/>
                    <a:pt x="10816195" y="5014045"/>
                  </a:cubicBezTo>
                  <a:cubicBezTo>
                    <a:pt x="10816195" y="5228205"/>
                    <a:pt x="10825342" y="5527384"/>
                    <a:pt x="10825342" y="5527384"/>
                  </a:cubicBezTo>
                  <a:cubicBezTo>
                    <a:pt x="10825342" y="5656052"/>
                    <a:pt x="10821173" y="5776630"/>
                    <a:pt x="10568335" y="5768496"/>
                  </a:cubicBezTo>
                  <a:cubicBezTo>
                    <a:pt x="10568335" y="5768496"/>
                    <a:pt x="10191862" y="5748197"/>
                    <a:pt x="9095460" y="5755796"/>
                  </a:cubicBezTo>
                  <a:cubicBezTo>
                    <a:pt x="2547822" y="5763930"/>
                    <a:pt x="304023" y="5776630"/>
                    <a:pt x="304023" y="5776630"/>
                  </a:cubicBezTo>
                  <a:cubicBezTo>
                    <a:pt x="132548" y="5776630"/>
                    <a:pt x="4213" y="5675561"/>
                    <a:pt x="8532" y="5473014"/>
                  </a:cubicBezTo>
                  <a:cubicBezTo>
                    <a:pt x="8532" y="5473014"/>
                    <a:pt x="9630" y="4974472"/>
                    <a:pt x="4815" y="1481678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679711" y="583541"/>
            <a:ext cx="9033487" cy="2993692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FDF5B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28245" y="1491265"/>
            <a:ext cx="8231509" cy="125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87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作答注意事項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42613" y="2897147"/>
            <a:ext cx="9570585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寫作測驗</a:t>
            </a:r>
            <a:endParaRPr lang="en-US" sz="7200" b="1" dirty="0">
              <a:solidFill>
                <a:srgbClr val="C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702315" y="4831359"/>
            <a:ext cx="15240000" cy="1220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endParaRPr lang="en-US" sz="4800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0E9EC993-DBCD-4C5A-B49E-90A24ABD5E5B}"/>
              </a:ext>
            </a:extLst>
          </p:cNvPr>
          <p:cNvSpPr txBox="1"/>
          <p:nvPr/>
        </p:nvSpPr>
        <p:spPr>
          <a:xfrm>
            <a:off x="2036279" y="4105369"/>
            <a:ext cx="16245095" cy="932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61"/>
              </a:lnSpc>
            </a:pPr>
            <a:r>
              <a:rPr lang="en-US" altLang="zh-TW" sz="6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2.</a:t>
            </a:r>
            <a:r>
              <a:rPr lang="zh-TW" altLang="zh-TW" sz="64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以下情形影響作答結果呈現，可能影響得分</a:t>
            </a:r>
            <a:endParaRPr lang="en-US" sz="6400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77CC758-9EE6-45AE-972A-13395CE22A61}"/>
              </a:ext>
            </a:extLst>
          </p:cNvPr>
          <p:cNvSpPr txBox="1"/>
          <p:nvPr/>
        </p:nvSpPr>
        <p:spPr>
          <a:xfrm>
            <a:off x="2215420" y="5317860"/>
            <a:ext cx="1420007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04216" lvl="1" indent="-342900" algn="just" defTabSz="1511302">
              <a:spcBef>
                <a:spcPts val="0"/>
              </a:spcBef>
              <a:spcAft>
                <a:spcPts val="600"/>
              </a:spcAft>
            </a:pPr>
            <a:r>
              <a:rPr lang="en-US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(1)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未用本國文字書寫（正體字）</a:t>
            </a:r>
            <a:endParaRPr lang="en-US" altLang="zh-TW" sz="4000" dirty="0">
              <a:latin typeface="王漢宗顏楷體" panose="02020500000000000000" charset="-120"/>
              <a:ea typeface="王漢宗顏楷體" panose="02020500000000000000" charset="-120"/>
              <a:cs typeface="Times New Roman" pitchFamily="18"/>
            </a:endParaRPr>
          </a:p>
          <a:p>
            <a:pPr marL="704216" lvl="1" indent="-342900" algn="just" defTabSz="1511302">
              <a:spcBef>
                <a:spcPts val="0"/>
              </a:spcBef>
              <a:spcAft>
                <a:spcPts val="600"/>
              </a:spcAft>
            </a:pPr>
            <a:r>
              <a:rPr lang="en-US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(2)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未用黑色墨水的筆書寫（建議使用</a:t>
            </a:r>
            <a:r>
              <a:rPr lang="en-US" altLang="zh-TW" sz="4000" dirty="0" err="1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0.5mm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～</a:t>
            </a:r>
            <a:r>
              <a:rPr lang="en-US" altLang="zh-TW" sz="4000" dirty="0" err="1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0.7mm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之筆尖）</a:t>
            </a:r>
            <a:endParaRPr lang="en-US" altLang="zh-TW" sz="4000" dirty="0">
              <a:latin typeface="王漢宗顏楷體" panose="02020500000000000000" charset="-120"/>
              <a:ea typeface="王漢宗顏楷體" panose="02020500000000000000" charset="-120"/>
              <a:cs typeface="Times New Roman" pitchFamily="18"/>
            </a:endParaRPr>
          </a:p>
          <a:p>
            <a:pPr marL="704216" lvl="1" indent="-342900" algn="just" defTabSz="1511302">
              <a:spcBef>
                <a:spcPts val="0"/>
              </a:spcBef>
              <a:spcAft>
                <a:spcPts val="600"/>
              </a:spcAft>
            </a:pPr>
            <a:r>
              <a:rPr lang="en-US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/>
              </a:rPr>
              <a:t>(3)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/>
              </a:rPr>
              <a:t>使用墨水不足的筆書寫</a:t>
            </a:r>
            <a:endParaRPr lang="en-US" altLang="zh-TW" sz="4000" dirty="0">
              <a:latin typeface="王漢宗顏楷體" panose="02020500000000000000" charset="-120"/>
              <a:ea typeface="王漢宗顏楷體" panose="02020500000000000000" charset="-120"/>
              <a:cs typeface="Times New Roman"/>
            </a:endParaRPr>
          </a:p>
          <a:p>
            <a:pPr marL="704216" lvl="1" indent="-342900" algn="just" defTabSz="1511302">
              <a:spcBef>
                <a:spcPts val="0"/>
              </a:spcBef>
              <a:spcAft>
                <a:spcPts val="600"/>
              </a:spcAft>
            </a:pPr>
            <a:r>
              <a:rPr lang="en-US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(4)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書寫字體過小</a:t>
            </a:r>
            <a:endParaRPr lang="en-US" altLang="zh-TW" sz="4000" dirty="0">
              <a:latin typeface="王漢宗顏楷體" panose="02020500000000000000" charset="-120"/>
              <a:ea typeface="王漢宗顏楷體" panose="02020500000000000000" charset="-120"/>
              <a:cs typeface="Times New Roman" pitchFamily="18"/>
            </a:endParaRPr>
          </a:p>
          <a:p>
            <a:pPr marL="704216" lvl="1" indent="-342900" algn="just" defTabSz="1511302">
              <a:spcBef>
                <a:spcPts val="0"/>
              </a:spcBef>
              <a:spcAft>
                <a:spcPts val="600"/>
              </a:spcAft>
            </a:pPr>
            <a:r>
              <a:rPr lang="en-US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(5)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書寫內容超出答案卷格線外框</a:t>
            </a:r>
            <a:endParaRPr lang="en-US" altLang="zh-TW" sz="4000" dirty="0">
              <a:latin typeface="王漢宗顏楷體" panose="02020500000000000000" charset="-120"/>
              <a:ea typeface="王漢宗顏楷體" panose="02020500000000000000" charset="-120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E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6400" y="2320216"/>
            <a:ext cx="14826686" cy="7914911"/>
            <a:chOff x="0" y="0"/>
            <a:chExt cx="10821129" cy="577663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25342" cy="5776630"/>
            </a:xfrm>
            <a:custGeom>
              <a:avLst/>
              <a:gdLst/>
              <a:ahLst/>
              <a:cxnLst/>
              <a:rect l="l" t="t" r="r" b="b"/>
              <a:pathLst>
                <a:path w="10825342" h="5776630">
                  <a:moveTo>
                    <a:pt x="278431" y="16918"/>
                  </a:moveTo>
                  <a:cubicBezTo>
                    <a:pt x="278431" y="16918"/>
                    <a:pt x="604014" y="12258"/>
                    <a:pt x="1062835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8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4157018"/>
                    <a:pt x="10816195" y="5014045"/>
                  </a:cubicBezTo>
                  <a:cubicBezTo>
                    <a:pt x="10816195" y="5228205"/>
                    <a:pt x="10825342" y="5527384"/>
                    <a:pt x="10825342" y="5527384"/>
                  </a:cubicBezTo>
                  <a:cubicBezTo>
                    <a:pt x="10825342" y="5656052"/>
                    <a:pt x="10821173" y="5776630"/>
                    <a:pt x="10568335" y="5768496"/>
                  </a:cubicBezTo>
                  <a:cubicBezTo>
                    <a:pt x="10568335" y="5768496"/>
                    <a:pt x="10191862" y="5748197"/>
                    <a:pt x="9095460" y="5755796"/>
                  </a:cubicBezTo>
                  <a:cubicBezTo>
                    <a:pt x="2547822" y="5763930"/>
                    <a:pt x="304023" y="5776630"/>
                    <a:pt x="304023" y="5776630"/>
                  </a:cubicBezTo>
                  <a:cubicBezTo>
                    <a:pt x="132548" y="5776630"/>
                    <a:pt x="4213" y="5675561"/>
                    <a:pt x="8532" y="5473014"/>
                  </a:cubicBezTo>
                  <a:cubicBezTo>
                    <a:pt x="8532" y="5473014"/>
                    <a:pt x="9630" y="4974472"/>
                    <a:pt x="4815" y="1481678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679711" y="583541"/>
            <a:ext cx="9033487" cy="2993692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FDF5B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5028245" y="1491265"/>
            <a:ext cx="8231509" cy="125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8775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作答注意事項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3A98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考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42613" y="2897147"/>
            <a:ext cx="9570585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C00000"/>
                </a:solidFill>
                <a:latin typeface="可画汤圆"/>
                <a:ea typeface="可画汤圆"/>
                <a:cs typeface="可画汤圆"/>
                <a:sym typeface="可画汤圆"/>
              </a:rPr>
              <a:t>寫作測驗</a:t>
            </a:r>
            <a:endParaRPr lang="en-US" sz="7200" b="1" dirty="0">
              <a:solidFill>
                <a:srgbClr val="C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3259755" y="583541"/>
            <a:ext cx="4682560" cy="4114800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0E9EC993-DBCD-4C5A-B49E-90A24ABD5E5B}"/>
              </a:ext>
            </a:extLst>
          </p:cNvPr>
          <p:cNvSpPr txBox="1"/>
          <p:nvPr/>
        </p:nvSpPr>
        <p:spPr>
          <a:xfrm>
            <a:off x="1730805" y="4113539"/>
            <a:ext cx="9833651" cy="923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61"/>
              </a:lnSpc>
            </a:pPr>
            <a:r>
              <a:rPr lang="en-US" altLang="zh-TW" sz="6400" dirty="0">
                <a:solidFill>
                  <a:srgbClr val="272626"/>
                </a:solidFill>
                <a:latin typeface="王漢宗顏楷體" panose="02020500000000000000" charset="-120"/>
                <a:ea typeface="王漢宗顏楷體" panose="02020500000000000000" charset="-120"/>
                <a:cs typeface="可画悦黑体-繁"/>
                <a:sym typeface="可画悦黑体-繁"/>
              </a:rPr>
              <a:t>3.</a:t>
            </a:r>
            <a:r>
              <a:rPr lang="zh-TW" altLang="zh-TW" sz="64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以下為違反試場規則行為</a:t>
            </a:r>
            <a:endParaRPr lang="en-US" sz="6400" dirty="0">
              <a:solidFill>
                <a:srgbClr val="272626"/>
              </a:solidFill>
              <a:latin typeface="王漢宗顏楷體" panose="02020500000000000000" charset="-120"/>
              <a:ea typeface="王漢宗顏楷體" panose="02020500000000000000" charset="-120"/>
              <a:cs typeface="可画悦黑体-繁"/>
              <a:sym typeface="可画悦黑体-繁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38D2280-D837-4318-AAF4-CC2473536B04}"/>
              </a:ext>
            </a:extLst>
          </p:cNvPr>
          <p:cNvSpPr txBox="1"/>
          <p:nvPr/>
        </p:nvSpPr>
        <p:spPr>
          <a:xfrm>
            <a:off x="2030986" y="5186175"/>
            <a:ext cx="1379383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04216" lvl="1" indent="-342900" algn="just" defTabSz="1511302">
              <a:spcAft>
                <a:spcPts val="600"/>
              </a:spcAft>
            </a:pPr>
            <a:r>
              <a:rPr lang="en-US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(1)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於答案卷上作標記（包含畫記圖形或符號、於正文以外</a:t>
            </a:r>
            <a:r>
              <a:rPr lang="zh-TW" altLang="en-US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 </a:t>
            </a:r>
            <a:endParaRPr lang="en-US" altLang="zh-TW" sz="4000" dirty="0">
              <a:latin typeface="王漢宗顏楷體" panose="02020500000000000000" charset="-120"/>
              <a:ea typeface="王漢宗顏楷體" panose="02020500000000000000" charset="-120"/>
              <a:cs typeface="Times New Roman" pitchFamily="18"/>
            </a:endParaRPr>
          </a:p>
          <a:p>
            <a:pPr marL="704216" lvl="1" indent="-342900" algn="just" defTabSz="1511302">
              <a:spcAft>
                <a:spcPts val="600"/>
              </a:spcAft>
            </a:pPr>
            <a:r>
              <a:rPr lang="zh-TW" altLang="en-US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  </a:t>
            </a:r>
            <a:r>
              <a:rPr lang="zh-TW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書寫其他文字）、顯示自己身分</a:t>
            </a:r>
            <a:r>
              <a:rPr lang="en-US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 </a:t>
            </a:r>
          </a:p>
          <a:p>
            <a:pPr marL="704216" lvl="1" indent="-342900" algn="just" defTabSz="1511302">
              <a:spcAft>
                <a:spcPts val="600"/>
              </a:spcAft>
            </a:pPr>
            <a:r>
              <a:rPr lang="zh-TW" altLang="en-US" sz="4000" dirty="0">
                <a:solidFill>
                  <a:srgbClr val="FF0000"/>
                </a:solidFill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   </a:t>
            </a:r>
            <a:r>
              <a:rPr lang="en-US" altLang="zh-TW" sz="4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-----</a:t>
            </a:r>
            <a:r>
              <a:rPr lang="zh-TW" altLang="zh-TW" sz="4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該生寫作測驗扣一級分</a:t>
            </a:r>
            <a:endParaRPr lang="en-US" altLang="zh-TW" sz="4000" dirty="0">
              <a:solidFill>
                <a:srgbClr val="C00000"/>
              </a:solidFill>
              <a:latin typeface="王漢宗顏楷體" panose="02020500000000000000" charset="-120"/>
              <a:ea typeface="王漢宗顏楷體" panose="02020500000000000000" charset="-120"/>
              <a:cs typeface="Times New Roman" pitchFamily="18"/>
            </a:endParaRPr>
          </a:p>
          <a:p>
            <a:pPr marL="704216" lvl="1" indent="-342900" algn="just" defTabSz="1511302">
              <a:spcAft>
                <a:spcPts val="600"/>
              </a:spcAft>
            </a:pPr>
            <a:r>
              <a:rPr lang="en-US" altLang="zh-TW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(2)</a:t>
            </a:r>
            <a:r>
              <a:rPr lang="zh-TW" altLang="en-US" sz="4000" dirty="0"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故意挖補、汙損、折疊答案卷 </a:t>
            </a:r>
            <a:endParaRPr lang="en-US" altLang="zh-TW" sz="4000" dirty="0">
              <a:latin typeface="王漢宗顏楷體" panose="02020500000000000000" charset="-120"/>
              <a:ea typeface="王漢宗顏楷體" panose="02020500000000000000" charset="-120"/>
              <a:cs typeface="Times New Roman" pitchFamily="18"/>
            </a:endParaRPr>
          </a:p>
          <a:p>
            <a:pPr marL="704216" lvl="1" indent="-342900" algn="just" defTabSz="1511302">
              <a:spcAft>
                <a:spcPts val="600"/>
              </a:spcAft>
            </a:pPr>
            <a:r>
              <a:rPr lang="zh-TW" altLang="en-US" sz="4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   </a:t>
            </a:r>
            <a:r>
              <a:rPr lang="en-US" altLang="zh-TW" sz="4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-----</a:t>
            </a:r>
            <a:r>
              <a:rPr lang="zh-TW" altLang="en-US" sz="4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Times New Roman" pitchFamily="18"/>
              </a:rPr>
              <a:t>該生寫作測驗不予計級分</a:t>
            </a:r>
          </a:p>
          <a:p>
            <a:pPr marL="704216" lvl="1" indent="-342900" algn="just" defTabSz="1511302">
              <a:spcAft>
                <a:spcPts val="600"/>
              </a:spcAft>
            </a:pPr>
            <a:endParaRPr lang="en-US" altLang="zh-TW" sz="4000" dirty="0">
              <a:latin typeface="Times New Roman" pitchFamily="18"/>
              <a:ea typeface="標楷體" pitchFamily="65"/>
              <a:cs typeface="Times New Roman" pitchFamily="18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76971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4800" y="4393188"/>
            <a:ext cx="5196981" cy="5591970"/>
            <a:chOff x="0" y="0"/>
            <a:chExt cx="8245799" cy="647659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8250011" cy="6476590"/>
            </a:xfrm>
            <a:custGeom>
              <a:avLst/>
              <a:gdLst/>
              <a:ahLst/>
              <a:cxnLst/>
              <a:rect l="l" t="t" r="r" b="b"/>
              <a:pathLst>
                <a:path w="8250011" h="6476590">
                  <a:moveTo>
                    <a:pt x="278431" y="16918"/>
                  </a:moveTo>
                  <a:cubicBezTo>
                    <a:pt x="278431" y="16918"/>
                    <a:pt x="604014" y="12258"/>
                    <a:pt x="1016983" y="12454"/>
                  </a:cubicBezTo>
                  <a:cubicBezTo>
                    <a:pt x="6568136" y="12671"/>
                    <a:pt x="7975943" y="0"/>
                    <a:pt x="7975943" y="0"/>
                  </a:cubicBezTo>
                  <a:cubicBezTo>
                    <a:pt x="8043407" y="0"/>
                    <a:pt x="8119344" y="0"/>
                    <a:pt x="8198117" y="85073"/>
                  </a:cubicBezTo>
                  <a:cubicBezTo>
                    <a:pt x="8241095" y="131488"/>
                    <a:pt x="8242163" y="240224"/>
                    <a:pt x="8242568" y="320281"/>
                  </a:cubicBezTo>
                  <a:cubicBezTo>
                    <a:pt x="8242568" y="320281"/>
                    <a:pt x="8240864" y="4736151"/>
                    <a:pt x="8240864" y="5714005"/>
                  </a:cubicBezTo>
                  <a:cubicBezTo>
                    <a:pt x="8240864" y="5928164"/>
                    <a:pt x="8250011" y="6227343"/>
                    <a:pt x="8250011" y="6227343"/>
                  </a:cubicBezTo>
                  <a:cubicBezTo>
                    <a:pt x="8250011" y="6356012"/>
                    <a:pt x="8245842" y="6476590"/>
                    <a:pt x="7993004" y="6468455"/>
                  </a:cubicBezTo>
                  <a:cubicBezTo>
                    <a:pt x="7993004" y="6468455"/>
                    <a:pt x="7616532" y="6448157"/>
                    <a:pt x="6766939" y="6455755"/>
                  </a:cubicBezTo>
                  <a:cubicBezTo>
                    <a:pt x="2079974" y="6463890"/>
                    <a:pt x="304023" y="6476590"/>
                    <a:pt x="304023" y="6476590"/>
                  </a:cubicBezTo>
                  <a:cubicBezTo>
                    <a:pt x="132548" y="6476590"/>
                    <a:pt x="4213" y="6375521"/>
                    <a:pt x="8532" y="6172973"/>
                  </a:cubicBezTo>
                  <a:cubicBezTo>
                    <a:pt x="8532" y="6172973"/>
                    <a:pt x="9630" y="5674432"/>
                    <a:pt x="4815" y="1580296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82996" y="3301061"/>
            <a:ext cx="5559572" cy="1842439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9CCEE9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2184092" y="2596976"/>
            <a:ext cx="1736567" cy="1077942"/>
          </a:xfrm>
          <a:custGeom>
            <a:avLst/>
            <a:gdLst/>
            <a:ahLst/>
            <a:cxnLst/>
            <a:rect l="l" t="t" r="r" b="b"/>
            <a:pathLst>
              <a:path w="1736567" h="1077942">
                <a:moveTo>
                  <a:pt x="0" y="0"/>
                </a:moveTo>
                <a:lnTo>
                  <a:pt x="1736567" y="0"/>
                </a:lnTo>
                <a:lnTo>
                  <a:pt x="1736567" y="1077942"/>
                </a:lnTo>
                <a:lnTo>
                  <a:pt x="0" y="107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828323" y="1573598"/>
            <a:ext cx="6153744" cy="7990459"/>
          </a:xfrm>
          <a:custGeom>
            <a:avLst/>
            <a:gdLst/>
            <a:ahLst/>
            <a:cxnLst/>
            <a:rect l="l" t="t" r="r" b="b"/>
            <a:pathLst>
              <a:path w="5133244" h="6356958">
                <a:moveTo>
                  <a:pt x="0" y="0"/>
                </a:moveTo>
                <a:lnTo>
                  <a:pt x="5133244" y="0"/>
                </a:lnTo>
                <a:lnTo>
                  <a:pt x="513324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158326" y="1573598"/>
            <a:ext cx="5946677" cy="7958915"/>
          </a:xfrm>
          <a:custGeom>
            <a:avLst/>
            <a:gdLst/>
            <a:ahLst/>
            <a:cxnLst/>
            <a:rect l="l" t="t" r="r" b="b"/>
            <a:pathLst>
              <a:path w="5530554" h="6356958">
                <a:moveTo>
                  <a:pt x="0" y="0"/>
                </a:moveTo>
                <a:lnTo>
                  <a:pt x="5530553" y="0"/>
                </a:lnTo>
                <a:lnTo>
                  <a:pt x="553055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-565230" y="3788173"/>
            <a:ext cx="7519113" cy="1593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2"/>
              </a:lnSpc>
            </a:pPr>
            <a:r>
              <a:rPr lang="en-US" sz="6680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超額比序積分</a:t>
            </a:r>
            <a:endParaRPr lang="en-US" sz="668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6012"/>
              </a:lnSpc>
            </a:pPr>
            <a:r>
              <a:rPr lang="en-US" sz="6680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對照表</a:t>
            </a:r>
            <a:endParaRPr lang="en-US" sz="668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1607" y="5692814"/>
            <a:ext cx="5713033" cy="4299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適性輔導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(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32分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)</a:t>
            </a:r>
          </a:p>
          <a:p>
            <a:pPr algn="l">
              <a:lnSpc>
                <a:spcPts val="7000"/>
              </a:lnSpc>
            </a:pPr>
            <a:r>
              <a:rPr lang="en-US" sz="4800" b="1" dirty="0" err="1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多元學習表現</a:t>
            </a:r>
            <a:r>
              <a:rPr lang="en-US" sz="4800" b="1" dirty="0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(</a:t>
            </a:r>
            <a:r>
              <a:rPr lang="en-US" sz="4800" b="1" dirty="0" err="1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35分</a:t>
            </a:r>
            <a:r>
              <a:rPr lang="en-US" sz="4800" b="1" dirty="0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)</a:t>
            </a:r>
          </a:p>
          <a:p>
            <a:pPr algn="l">
              <a:lnSpc>
                <a:spcPts val="7000"/>
              </a:lnSpc>
            </a:pP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國中教育會考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(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3</a:t>
            </a:r>
            <a:r>
              <a:rPr lang="en-US" altLang="zh-TW" sz="4800" b="1" dirty="0" err="1">
                <a:solidFill>
                  <a:schemeClr val="tx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3</a:t>
            </a:r>
            <a:r>
              <a:rPr lang="en-US" sz="4800" b="1" dirty="0" err="1">
                <a:solidFill>
                  <a:schemeClr val="tx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分</a:t>
            </a:r>
            <a:r>
              <a:rPr lang="en-US" sz="4800" b="1" dirty="0">
                <a:solidFill>
                  <a:schemeClr val="tx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)</a:t>
            </a:r>
          </a:p>
          <a:p>
            <a:pPr algn="ctr">
              <a:lnSpc>
                <a:spcPts val="13579"/>
              </a:lnSpc>
            </a:pPr>
            <a:endParaRPr lang="en-US" sz="5000" b="1" dirty="0">
              <a:solidFill>
                <a:srgbClr val="272626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招</a:t>
            </a: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B853C0CC-4510-4CB3-B8CA-04A932DF82E0}"/>
              </a:ext>
            </a:extLst>
          </p:cNvPr>
          <p:cNvSpPr/>
          <p:nvPr/>
        </p:nvSpPr>
        <p:spPr>
          <a:xfrm>
            <a:off x="6075976" y="2950598"/>
            <a:ext cx="310708" cy="228232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8E8A5D38-F7EE-49FA-9B57-FB5A77275DB6}"/>
              </a:ext>
            </a:extLst>
          </p:cNvPr>
          <p:cNvSpPr/>
          <p:nvPr/>
        </p:nvSpPr>
        <p:spPr>
          <a:xfrm>
            <a:off x="6073636" y="6519365"/>
            <a:ext cx="295520" cy="2224157"/>
          </a:xfrm>
          <a:prstGeom prst="round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47E4A6EB-BED8-4D4F-BA4B-89EC8ACE7FE0}"/>
              </a:ext>
            </a:extLst>
          </p:cNvPr>
          <p:cNvSpPr/>
          <p:nvPr/>
        </p:nvSpPr>
        <p:spPr>
          <a:xfrm>
            <a:off x="12270509" y="8003228"/>
            <a:ext cx="378691" cy="152928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0689" y="4437463"/>
            <a:ext cx="6137744" cy="4820837"/>
            <a:chOff x="0" y="0"/>
            <a:chExt cx="8245799" cy="647659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8250011" cy="6476590"/>
            </a:xfrm>
            <a:custGeom>
              <a:avLst/>
              <a:gdLst/>
              <a:ahLst/>
              <a:cxnLst/>
              <a:rect l="l" t="t" r="r" b="b"/>
              <a:pathLst>
                <a:path w="8250011" h="6476590">
                  <a:moveTo>
                    <a:pt x="278431" y="16918"/>
                  </a:moveTo>
                  <a:cubicBezTo>
                    <a:pt x="278431" y="16918"/>
                    <a:pt x="604014" y="12258"/>
                    <a:pt x="1016983" y="12454"/>
                  </a:cubicBezTo>
                  <a:cubicBezTo>
                    <a:pt x="6568136" y="12671"/>
                    <a:pt x="7975943" y="0"/>
                    <a:pt x="7975943" y="0"/>
                  </a:cubicBezTo>
                  <a:cubicBezTo>
                    <a:pt x="8043407" y="0"/>
                    <a:pt x="8119344" y="0"/>
                    <a:pt x="8198117" y="85073"/>
                  </a:cubicBezTo>
                  <a:cubicBezTo>
                    <a:pt x="8241095" y="131488"/>
                    <a:pt x="8242163" y="240224"/>
                    <a:pt x="8242568" y="320281"/>
                  </a:cubicBezTo>
                  <a:cubicBezTo>
                    <a:pt x="8242568" y="320281"/>
                    <a:pt x="8240864" y="4736151"/>
                    <a:pt x="8240864" y="5714005"/>
                  </a:cubicBezTo>
                  <a:cubicBezTo>
                    <a:pt x="8240864" y="5928164"/>
                    <a:pt x="8250011" y="6227343"/>
                    <a:pt x="8250011" y="6227343"/>
                  </a:cubicBezTo>
                  <a:cubicBezTo>
                    <a:pt x="8250011" y="6356012"/>
                    <a:pt x="8245842" y="6476590"/>
                    <a:pt x="7993004" y="6468455"/>
                  </a:cubicBezTo>
                  <a:cubicBezTo>
                    <a:pt x="7993004" y="6468455"/>
                    <a:pt x="7616532" y="6448157"/>
                    <a:pt x="6766939" y="6455755"/>
                  </a:cubicBezTo>
                  <a:cubicBezTo>
                    <a:pt x="2079974" y="6463890"/>
                    <a:pt x="304023" y="6476590"/>
                    <a:pt x="304023" y="6476590"/>
                  </a:cubicBezTo>
                  <a:cubicBezTo>
                    <a:pt x="132548" y="6476590"/>
                    <a:pt x="4213" y="6375521"/>
                    <a:pt x="8532" y="6172973"/>
                  </a:cubicBezTo>
                  <a:cubicBezTo>
                    <a:pt x="8532" y="6172973"/>
                    <a:pt x="9630" y="5674432"/>
                    <a:pt x="4815" y="1580296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40694" y="3369985"/>
            <a:ext cx="5559572" cy="1842439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9CCEE9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2652196" y="2472243"/>
            <a:ext cx="1736567" cy="1077942"/>
          </a:xfrm>
          <a:custGeom>
            <a:avLst/>
            <a:gdLst/>
            <a:ahLst/>
            <a:cxnLst/>
            <a:rect l="l" t="t" r="r" b="b"/>
            <a:pathLst>
              <a:path w="1736567" h="1077942">
                <a:moveTo>
                  <a:pt x="0" y="0"/>
                </a:moveTo>
                <a:lnTo>
                  <a:pt x="1736567" y="0"/>
                </a:lnTo>
                <a:lnTo>
                  <a:pt x="1736567" y="1077942"/>
                </a:lnTo>
                <a:lnTo>
                  <a:pt x="0" y="107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239076" y="3731160"/>
            <a:ext cx="7519113" cy="1593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2"/>
              </a:lnSpc>
            </a:pPr>
            <a:r>
              <a:rPr lang="en-US" sz="6680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超額比序積分</a:t>
            </a:r>
            <a:endParaRPr lang="en-US" sz="668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6012"/>
              </a:lnSpc>
            </a:pPr>
            <a:r>
              <a:rPr lang="en-US" sz="6680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對照表</a:t>
            </a:r>
            <a:endParaRPr lang="en-US" sz="668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招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9982" y="5505717"/>
            <a:ext cx="6137744" cy="3392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79"/>
              </a:lnSpc>
            </a:pPr>
            <a:r>
              <a:rPr lang="en-US" sz="7200" dirty="0" err="1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適性輔導</a:t>
            </a:r>
            <a:endParaRPr lang="en-US" sz="7200" dirty="0">
              <a:solidFill>
                <a:srgbClr val="C00000"/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  <a:p>
            <a:pPr algn="ctr">
              <a:lnSpc>
                <a:spcPts val="13579"/>
              </a:lnSpc>
            </a:pPr>
            <a:r>
              <a:rPr lang="en-US" sz="7200" dirty="0" err="1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"/>
                <a:sym typeface="Noto Sans T Chinese"/>
              </a:rPr>
              <a:t>32分</a:t>
            </a:r>
            <a:endParaRPr lang="en-US" sz="7200" dirty="0">
              <a:solidFill>
                <a:srgbClr val="C00000"/>
              </a:solidFill>
              <a:latin typeface="王漢宗顏楷體" panose="02020500000000000000" charset="-120"/>
              <a:ea typeface="王漢宗顏楷體" panose="02020500000000000000" charset="-120"/>
              <a:cs typeface="Noto Sans T Chinese"/>
              <a:sym typeface="Noto Sans T Chinese"/>
            </a:endParaRPr>
          </a:p>
        </p:txBody>
      </p:sp>
      <p:sp>
        <p:nvSpPr>
          <p:cNvPr id="13" name="Freeform 13"/>
          <p:cNvSpPr/>
          <p:nvPr/>
        </p:nvSpPr>
        <p:spPr>
          <a:xfrm rot="6000">
            <a:off x="6869270" y="1672961"/>
            <a:ext cx="11144566" cy="7595047"/>
          </a:xfrm>
          <a:custGeom>
            <a:avLst/>
            <a:gdLst/>
            <a:ahLst/>
            <a:cxnLst/>
            <a:rect l="l" t="t" r="r" b="b"/>
            <a:pathLst>
              <a:path w="11144566" h="7595047">
                <a:moveTo>
                  <a:pt x="0" y="19428"/>
                </a:moveTo>
                <a:lnTo>
                  <a:pt x="11131344" y="0"/>
                </a:lnTo>
                <a:lnTo>
                  <a:pt x="11144566" y="7575619"/>
                </a:lnTo>
                <a:lnTo>
                  <a:pt x="13222" y="7595047"/>
                </a:lnTo>
                <a:lnTo>
                  <a:pt x="0" y="19428"/>
                </a:lnTo>
                <a:close/>
              </a:path>
            </a:pathLst>
          </a:custGeom>
          <a:blipFill>
            <a:blip r:embed="rId4"/>
            <a:stretch>
              <a:fillRect l="-1250" r="-1332" b="-86409"/>
            </a:stretch>
          </a:blipFill>
        </p:spPr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8E80229D-7854-4C5D-B83A-F58181FD0AD3}"/>
              </a:ext>
            </a:extLst>
          </p:cNvPr>
          <p:cNvSpPr/>
          <p:nvPr/>
        </p:nvSpPr>
        <p:spPr>
          <a:xfrm>
            <a:off x="7772400" y="6286500"/>
            <a:ext cx="10248056" cy="1524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0689" y="4437463"/>
            <a:ext cx="6137744" cy="4820837"/>
            <a:chOff x="0" y="0"/>
            <a:chExt cx="8245799" cy="647659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8250011" cy="6476590"/>
            </a:xfrm>
            <a:custGeom>
              <a:avLst/>
              <a:gdLst/>
              <a:ahLst/>
              <a:cxnLst/>
              <a:rect l="l" t="t" r="r" b="b"/>
              <a:pathLst>
                <a:path w="8250011" h="6476590">
                  <a:moveTo>
                    <a:pt x="278431" y="16918"/>
                  </a:moveTo>
                  <a:cubicBezTo>
                    <a:pt x="278431" y="16918"/>
                    <a:pt x="604014" y="12258"/>
                    <a:pt x="1016983" y="12454"/>
                  </a:cubicBezTo>
                  <a:cubicBezTo>
                    <a:pt x="6568136" y="12671"/>
                    <a:pt x="7975943" y="0"/>
                    <a:pt x="7975943" y="0"/>
                  </a:cubicBezTo>
                  <a:cubicBezTo>
                    <a:pt x="8043407" y="0"/>
                    <a:pt x="8119344" y="0"/>
                    <a:pt x="8198117" y="85073"/>
                  </a:cubicBezTo>
                  <a:cubicBezTo>
                    <a:pt x="8241095" y="131488"/>
                    <a:pt x="8242163" y="240224"/>
                    <a:pt x="8242568" y="320281"/>
                  </a:cubicBezTo>
                  <a:cubicBezTo>
                    <a:pt x="8242568" y="320281"/>
                    <a:pt x="8240864" y="4736151"/>
                    <a:pt x="8240864" y="5714005"/>
                  </a:cubicBezTo>
                  <a:cubicBezTo>
                    <a:pt x="8240864" y="5928164"/>
                    <a:pt x="8250011" y="6227343"/>
                    <a:pt x="8250011" y="6227343"/>
                  </a:cubicBezTo>
                  <a:cubicBezTo>
                    <a:pt x="8250011" y="6356012"/>
                    <a:pt x="8245842" y="6476590"/>
                    <a:pt x="7993004" y="6468455"/>
                  </a:cubicBezTo>
                  <a:cubicBezTo>
                    <a:pt x="7993004" y="6468455"/>
                    <a:pt x="7616532" y="6448157"/>
                    <a:pt x="6766939" y="6455755"/>
                  </a:cubicBezTo>
                  <a:cubicBezTo>
                    <a:pt x="2079974" y="6463890"/>
                    <a:pt x="304023" y="6476590"/>
                    <a:pt x="304023" y="6476590"/>
                  </a:cubicBezTo>
                  <a:cubicBezTo>
                    <a:pt x="132548" y="6476590"/>
                    <a:pt x="4213" y="6375521"/>
                    <a:pt x="8532" y="6172973"/>
                  </a:cubicBezTo>
                  <a:cubicBezTo>
                    <a:pt x="8532" y="6172973"/>
                    <a:pt x="9630" y="5674432"/>
                    <a:pt x="4815" y="1580296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40694" y="3369985"/>
            <a:ext cx="5559572" cy="1842439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9CCEE9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2652196" y="2472243"/>
            <a:ext cx="1736567" cy="1077942"/>
          </a:xfrm>
          <a:custGeom>
            <a:avLst/>
            <a:gdLst/>
            <a:ahLst/>
            <a:cxnLst/>
            <a:rect l="l" t="t" r="r" b="b"/>
            <a:pathLst>
              <a:path w="1736567" h="1077942">
                <a:moveTo>
                  <a:pt x="0" y="0"/>
                </a:moveTo>
                <a:lnTo>
                  <a:pt x="1736567" y="0"/>
                </a:lnTo>
                <a:lnTo>
                  <a:pt x="1736567" y="1077942"/>
                </a:lnTo>
                <a:lnTo>
                  <a:pt x="0" y="107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239076" y="3731160"/>
            <a:ext cx="7519113" cy="1593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2"/>
              </a:lnSpc>
            </a:pPr>
            <a:r>
              <a:rPr lang="en-US" sz="668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超額比序積分</a:t>
            </a:r>
          </a:p>
          <a:p>
            <a:pPr algn="ctr">
              <a:lnSpc>
                <a:spcPts val="6012"/>
              </a:lnSpc>
            </a:pPr>
            <a:r>
              <a:rPr lang="en-US" sz="668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對照表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招</a:t>
            </a:r>
          </a:p>
        </p:txBody>
      </p:sp>
      <p:sp>
        <p:nvSpPr>
          <p:cNvPr id="12" name="Freeform 12"/>
          <p:cNvSpPr/>
          <p:nvPr/>
        </p:nvSpPr>
        <p:spPr>
          <a:xfrm>
            <a:off x="7738094" y="725808"/>
            <a:ext cx="8886876" cy="8412578"/>
          </a:xfrm>
          <a:custGeom>
            <a:avLst/>
            <a:gdLst/>
            <a:ahLst/>
            <a:cxnLst/>
            <a:rect l="l" t="t" r="r" b="b"/>
            <a:pathLst>
              <a:path w="8886876" h="8412578">
                <a:moveTo>
                  <a:pt x="0" y="0"/>
                </a:moveTo>
                <a:lnTo>
                  <a:pt x="8886877" y="0"/>
                </a:lnTo>
                <a:lnTo>
                  <a:pt x="8886877" y="8412578"/>
                </a:lnTo>
                <a:lnTo>
                  <a:pt x="0" y="8412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629" t="-135870" r="-77788" b="-5386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-962095" y="5721931"/>
            <a:ext cx="8692392" cy="2550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10"/>
              </a:lnSpc>
            </a:pPr>
            <a:r>
              <a:rPr lang="en-US" sz="7200" b="1" dirty="0" err="1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多元學習表現</a:t>
            </a:r>
            <a:endParaRPr lang="en-US" sz="7200" b="1" dirty="0">
              <a:solidFill>
                <a:schemeClr val="accent3">
                  <a:lumMod val="75000"/>
                </a:schemeClr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  <a:p>
            <a:pPr algn="ctr">
              <a:lnSpc>
                <a:spcPts val="10310"/>
              </a:lnSpc>
            </a:pPr>
            <a:r>
              <a:rPr lang="en-US" sz="7200" dirty="0" err="1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上限</a:t>
            </a:r>
            <a:r>
              <a:rPr lang="en-US" sz="7200" b="1" dirty="0" err="1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35分</a:t>
            </a:r>
            <a:endParaRPr lang="en-US" sz="7200" b="1" dirty="0">
              <a:solidFill>
                <a:schemeClr val="accent3">
                  <a:lumMod val="75000"/>
                </a:schemeClr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BE3E0A66-8ABD-4DE9-91CC-86EAEFF7BE8F}"/>
              </a:ext>
            </a:extLst>
          </p:cNvPr>
          <p:cNvSpPr/>
          <p:nvPr/>
        </p:nvSpPr>
        <p:spPr>
          <a:xfrm>
            <a:off x="8725336" y="1487214"/>
            <a:ext cx="905153" cy="1524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A00EF1FA-035D-4881-B3CA-D2A450EE310F}"/>
              </a:ext>
            </a:extLst>
          </p:cNvPr>
          <p:cNvSpPr/>
          <p:nvPr/>
        </p:nvSpPr>
        <p:spPr>
          <a:xfrm>
            <a:off x="8725337" y="4486699"/>
            <a:ext cx="905153" cy="1524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DCEE6073-0B24-415A-9EB3-A56E735F7D5B}"/>
              </a:ext>
            </a:extLst>
          </p:cNvPr>
          <p:cNvSpPr/>
          <p:nvPr/>
        </p:nvSpPr>
        <p:spPr>
          <a:xfrm flipV="1">
            <a:off x="8725336" y="7127328"/>
            <a:ext cx="905153" cy="1524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1607" y="4289556"/>
            <a:ext cx="6137744" cy="4820837"/>
            <a:chOff x="0" y="0"/>
            <a:chExt cx="8245799" cy="647659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8250011" cy="6476590"/>
            </a:xfrm>
            <a:custGeom>
              <a:avLst/>
              <a:gdLst/>
              <a:ahLst/>
              <a:cxnLst/>
              <a:rect l="l" t="t" r="r" b="b"/>
              <a:pathLst>
                <a:path w="8250011" h="6476590">
                  <a:moveTo>
                    <a:pt x="278431" y="16918"/>
                  </a:moveTo>
                  <a:cubicBezTo>
                    <a:pt x="278431" y="16918"/>
                    <a:pt x="604014" y="12258"/>
                    <a:pt x="1016983" y="12454"/>
                  </a:cubicBezTo>
                  <a:cubicBezTo>
                    <a:pt x="6568136" y="12671"/>
                    <a:pt x="7975943" y="0"/>
                    <a:pt x="7975943" y="0"/>
                  </a:cubicBezTo>
                  <a:cubicBezTo>
                    <a:pt x="8043407" y="0"/>
                    <a:pt x="8119344" y="0"/>
                    <a:pt x="8198117" y="85073"/>
                  </a:cubicBezTo>
                  <a:cubicBezTo>
                    <a:pt x="8241095" y="131488"/>
                    <a:pt x="8242163" y="240224"/>
                    <a:pt x="8242568" y="320281"/>
                  </a:cubicBezTo>
                  <a:cubicBezTo>
                    <a:pt x="8242568" y="320281"/>
                    <a:pt x="8240864" y="4736151"/>
                    <a:pt x="8240864" y="5714005"/>
                  </a:cubicBezTo>
                  <a:cubicBezTo>
                    <a:pt x="8240864" y="5928164"/>
                    <a:pt x="8250011" y="6227343"/>
                    <a:pt x="8250011" y="6227343"/>
                  </a:cubicBezTo>
                  <a:cubicBezTo>
                    <a:pt x="8250011" y="6356012"/>
                    <a:pt x="8245842" y="6476590"/>
                    <a:pt x="7993004" y="6468455"/>
                  </a:cubicBezTo>
                  <a:cubicBezTo>
                    <a:pt x="7993004" y="6468455"/>
                    <a:pt x="7616532" y="6448157"/>
                    <a:pt x="6766939" y="6455755"/>
                  </a:cubicBezTo>
                  <a:cubicBezTo>
                    <a:pt x="2079974" y="6463890"/>
                    <a:pt x="304023" y="6476590"/>
                    <a:pt x="304023" y="6476590"/>
                  </a:cubicBezTo>
                  <a:cubicBezTo>
                    <a:pt x="132548" y="6476590"/>
                    <a:pt x="4213" y="6375521"/>
                    <a:pt x="8532" y="6172973"/>
                  </a:cubicBezTo>
                  <a:cubicBezTo>
                    <a:pt x="8532" y="6172973"/>
                    <a:pt x="9630" y="5674432"/>
                    <a:pt x="4815" y="1580296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40694" y="3369985"/>
            <a:ext cx="5559572" cy="1842439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9CCEE9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2652196" y="2472243"/>
            <a:ext cx="1736567" cy="1077942"/>
          </a:xfrm>
          <a:custGeom>
            <a:avLst/>
            <a:gdLst/>
            <a:ahLst/>
            <a:cxnLst/>
            <a:rect l="l" t="t" r="r" b="b"/>
            <a:pathLst>
              <a:path w="1736567" h="1077942">
                <a:moveTo>
                  <a:pt x="0" y="0"/>
                </a:moveTo>
                <a:lnTo>
                  <a:pt x="1736567" y="0"/>
                </a:lnTo>
                <a:lnTo>
                  <a:pt x="1736567" y="1077942"/>
                </a:lnTo>
                <a:lnTo>
                  <a:pt x="0" y="107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239076" y="3731160"/>
            <a:ext cx="7519113" cy="1593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2"/>
              </a:lnSpc>
            </a:pPr>
            <a:r>
              <a:rPr lang="en-US" sz="6680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超額比序積分</a:t>
            </a:r>
            <a:endParaRPr lang="en-US" sz="668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6012"/>
              </a:lnSpc>
            </a:pPr>
            <a:r>
              <a:rPr lang="en-US" sz="6680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對照表</a:t>
            </a:r>
            <a:endParaRPr lang="en-US" sz="668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-920702" y="5873745"/>
            <a:ext cx="8692392" cy="2572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10"/>
              </a:lnSpc>
            </a:pPr>
            <a:r>
              <a:rPr lang="en-US" sz="7200" dirty="0" err="1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多元學習表現</a:t>
            </a:r>
            <a:endParaRPr lang="en-US" sz="7200" dirty="0">
              <a:solidFill>
                <a:schemeClr val="accent3">
                  <a:lumMod val="75000"/>
                </a:schemeClr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  <a:p>
            <a:pPr algn="ctr">
              <a:lnSpc>
                <a:spcPts val="10310"/>
              </a:lnSpc>
            </a:pPr>
            <a:r>
              <a:rPr lang="en-US" sz="7200" dirty="0" err="1">
                <a:solidFill>
                  <a:schemeClr val="accent3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上限35分</a:t>
            </a:r>
            <a:endParaRPr lang="en-US" sz="7200" dirty="0">
              <a:solidFill>
                <a:schemeClr val="accent3">
                  <a:lumMod val="75000"/>
                </a:schemeClr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3C48639B-FA41-45C2-983A-8FBEA90F3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12" y="86786"/>
            <a:ext cx="7839382" cy="10113427"/>
          </a:xfrm>
          <a:prstGeom prst="rect">
            <a:avLst/>
          </a:prstGeom>
        </p:spPr>
      </p:pic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96856C74-427E-4CFC-950A-804FF82DB4CD}"/>
              </a:ext>
            </a:extLst>
          </p:cNvPr>
          <p:cNvSpPr/>
          <p:nvPr/>
        </p:nvSpPr>
        <p:spPr>
          <a:xfrm>
            <a:off x="8947948" y="8801100"/>
            <a:ext cx="881852" cy="13991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2538C65C-C3D1-4499-8E04-289C856391E9}"/>
              </a:ext>
            </a:extLst>
          </p:cNvPr>
          <p:cNvSpPr/>
          <p:nvPr/>
        </p:nvSpPr>
        <p:spPr>
          <a:xfrm>
            <a:off x="8947948" y="5997749"/>
            <a:ext cx="881852" cy="1524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390487C5-F9BF-492A-A8B8-C3A450ADFA5E}"/>
              </a:ext>
            </a:extLst>
          </p:cNvPr>
          <p:cNvSpPr/>
          <p:nvPr/>
        </p:nvSpPr>
        <p:spPr>
          <a:xfrm>
            <a:off x="9010220" y="1775010"/>
            <a:ext cx="819580" cy="1524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665FA098-9B1C-4517-B73C-3E89204B5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0" y="7734300"/>
            <a:ext cx="5117430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11617" y="3904485"/>
            <a:ext cx="17264765" cy="3760144"/>
          </a:xfrm>
          <a:custGeom>
            <a:avLst/>
            <a:gdLst/>
            <a:ahLst/>
            <a:cxnLst/>
            <a:rect l="l" t="t" r="r" b="b"/>
            <a:pathLst>
              <a:path w="17264765" h="3760144">
                <a:moveTo>
                  <a:pt x="0" y="0"/>
                </a:moveTo>
                <a:lnTo>
                  <a:pt x="17264766" y="0"/>
                </a:lnTo>
                <a:lnTo>
                  <a:pt x="17264766" y="3760144"/>
                </a:lnTo>
                <a:lnTo>
                  <a:pt x="0" y="37601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3" t="-450047" r="-2379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111439" y="2821747"/>
            <a:ext cx="5559572" cy="1842439"/>
            <a:chOff x="0" y="0"/>
            <a:chExt cx="3435356" cy="1138475"/>
          </a:xfrm>
        </p:grpSpPr>
        <p:sp>
          <p:nvSpPr>
            <p:cNvPr id="7" name="Freeform 7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9CCEE9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4623087" y="1939264"/>
            <a:ext cx="1736567" cy="1077942"/>
          </a:xfrm>
          <a:custGeom>
            <a:avLst/>
            <a:gdLst/>
            <a:ahLst/>
            <a:cxnLst/>
            <a:rect l="l" t="t" r="r" b="b"/>
            <a:pathLst>
              <a:path w="1736567" h="1077942">
                <a:moveTo>
                  <a:pt x="0" y="0"/>
                </a:moveTo>
                <a:lnTo>
                  <a:pt x="1736567" y="0"/>
                </a:lnTo>
                <a:lnTo>
                  <a:pt x="1736567" y="1077942"/>
                </a:lnTo>
                <a:lnTo>
                  <a:pt x="0" y="10779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752600" y="4816743"/>
            <a:ext cx="6063963" cy="2184107"/>
            <a:chOff x="0" y="0"/>
            <a:chExt cx="1597093" cy="5752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97093" cy="575238"/>
            </a:xfrm>
            <a:custGeom>
              <a:avLst/>
              <a:gdLst/>
              <a:ahLst/>
              <a:cxnLst/>
              <a:rect l="l" t="t" r="r" b="b"/>
              <a:pathLst>
                <a:path w="1597093" h="575238">
                  <a:moveTo>
                    <a:pt x="0" y="0"/>
                  </a:moveTo>
                  <a:lnTo>
                    <a:pt x="1597093" y="0"/>
                  </a:lnTo>
                  <a:lnTo>
                    <a:pt x="1597093" y="575238"/>
                  </a:lnTo>
                  <a:lnTo>
                    <a:pt x="0" y="57523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597093" cy="6038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31669" y="3198181"/>
            <a:ext cx="7519113" cy="1593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2"/>
              </a:lnSpc>
            </a:pPr>
            <a:r>
              <a:rPr lang="en-US" sz="668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超額比序積分</a:t>
            </a:r>
          </a:p>
          <a:p>
            <a:pPr algn="ctr">
              <a:lnSpc>
                <a:spcPts val="6012"/>
              </a:lnSpc>
            </a:pPr>
            <a:r>
              <a:rPr lang="en-US" sz="668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對照表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1197" y="4887559"/>
            <a:ext cx="8692392" cy="2572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10"/>
              </a:lnSpc>
            </a:pPr>
            <a:r>
              <a:rPr lang="en-US" sz="7200" dirty="0" err="1">
                <a:solidFill>
                  <a:schemeClr val="tx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國中教育會考</a:t>
            </a:r>
            <a:endParaRPr lang="en-US" sz="7200" dirty="0">
              <a:solidFill>
                <a:schemeClr val="tx2">
                  <a:lumMod val="75000"/>
                </a:schemeClr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  <a:p>
            <a:pPr algn="ctr">
              <a:lnSpc>
                <a:spcPts val="10310"/>
              </a:lnSpc>
            </a:pPr>
            <a:r>
              <a:rPr lang="en-US" sz="7200" dirty="0" err="1">
                <a:solidFill>
                  <a:schemeClr val="tx2">
                    <a:lumMod val="75000"/>
                  </a:schemeClr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上限33分</a:t>
            </a:r>
            <a:endParaRPr lang="en-US" sz="7200" dirty="0">
              <a:solidFill>
                <a:schemeClr val="tx2">
                  <a:lumMod val="75000"/>
                </a:schemeClr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招</a:t>
            </a:r>
          </a:p>
        </p:txBody>
      </p:sp>
      <p:sp>
        <p:nvSpPr>
          <p:cNvPr id="6" name="Freeform 6"/>
          <p:cNvSpPr/>
          <p:nvPr/>
        </p:nvSpPr>
        <p:spPr>
          <a:xfrm>
            <a:off x="-651602" y="2821747"/>
            <a:ext cx="8599087" cy="2321753"/>
          </a:xfrm>
          <a:custGeom>
            <a:avLst/>
            <a:gdLst/>
            <a:ahLst/>
            <a:cxnLst/>
            <a:rect l="l" t="t" r="r" b="b"/>
            <a:pathLst>
              <a:path w="8599087" h="2321753">
                <a:moveTo>
                  <a:pt x="0" y="0"/>
                </a:moveTo>
                <a:lnTo>
                  <a:pt x="8599086" y="0"/>
                </a:lnTo>
                <a:lnTo>
                  <a:pt x="8599086" y="2321753"/>
                </a:lnTo>
                <a:lnTo>
                  <a:pt x="0" y="23217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69853" y="3028454"/>
            <a:ext cx="6707281" cy="2115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3"/>
              </a:lnSpc>
              <a:spcBef>
                <a:spcPct val="0"/>
              </a:spcBef>
            </a:pPr>
            <a:r>
              <a:rPr lang="en-US" sz="6066">
                <a:solidFill>
                  <a:srgbClr val="000000"/>
                </a:solidFill>
                <a:latin typeface="可画汤圆"/>
                <a:ea typeface="可画汤圆"/>
                <a:cs typeface="可画汤圆"/>
                <a:sym typeface="可画汤圆"/>
              </a:rPr>
              <a:t>桃連區免試入學-同分超額比序步驟</a:t>
            </a:r>
          </a:p>
        </p:txBody>
      </p:sp>
      <p:sp>
        <p:nvSpPr>
          <p:cNvPr id="8" name="Freeform 8"/>
          <p:cNvSpPr/>
          <p:nvPr/>
        </p:nvSpPr>
        <p:spPr>
          <a:xfrm>
            <a:off x="7818635" y="413164"/>
            <a:ext cx="10020475" cy="9460672"/>
          </a:xfrm>
          <a:custGeom>
            <a:avLst/>
            <a:gdLst/>
            <a:ahLst/>
            <a:cxnLst/>
            <a:rect l="l" t="t" r="r" b="b"/>
            <a:pathLst>
              <a:path w="10020475" h="9460672">
                <a:moveTo>
                  <a:pt x="0" y="0"/>
                </a:moveTo>
                <a:lnTo>
                  <a:pt x="10020475" y="0"/>
                </a:lnTo>
                <a:lnTo>
                  <a:pt x="10020475" y="9460672"/>
                </a:lnTo>
                <a:lnTo>
                  <a:pt x="0" y="94606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42" t="-3137" r="-4108" b="-9446"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0997" y="798892"/>
            <a:ext cx="16687800" cy="9488107"/>
            <a:chOff x="0" y="0"/>
            <a:chExt cx="8245799" cy="6476590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8250011" cy="6476590"/>
            </a:xfrm>
            <a:custGeom>
              <a:avLst/>
              <a:gdLst/>
              <a:ahLst/>
              <a:cxnLst/>
              <a:rect l="l" t="t" r="r" b="b"/>
              <a:pathLst>
                <a:path w="8250011" h="6476590">
                  <a:moveTo>
                    <a:pt x="278431" y="16918"/>
                  </a:moveTo>
                  <a:cubicBezTo>
                    <a:pt x="278431" y="16918"/>
                    <a:pt x="604014" y="12258"/>
                    <a:pt x="1016983" y="12454"/>
                  </a:cubicBezTo>
                  <a:cubicBezTo>
                    <a:pt x="6568136" y="12671"/>
                    <a:pt x="7975943" y="0"/>
                    <a:pt x="7975943" y="0"/>
                  </a:cubicBezTo>
                  <a:cubicBezTo>
                    <a:pt x="8043407" y="0"/>
                    <a:pt x="8119344" y="0"/>
                    <a:pt x="8198117" y="85073"/>
                  </a:cubicBezTo>
                  <a:cubicBezTo>
                    <a:pt x="8241095" y="131488"/>
                    <a:pt x="8242163" y="240224"/>
                    <a:pt x="8242568" y="320281"/>
                  </a:cubicBezTo>
                  <a:cubicBezTo>
                    <a:pt x="8242568" y="320281"/>
                    <a:pt x="8240864" y="4736151"/>
                    <a:pt x="8240864" y="5714005"/>
                  </a:cubicBezTo>
                  <a:cubicBezTo>
                    <a:pt x="8240864" y="5928164"/>
                    <a:pt x="8250011" y="6227343"/>
                    <a:pt x="8250011" y="6227343"/>
                  </a:cubicBezTo>
                  <a:cubicBezTo>
                    <a:pt x="8250011" y="6356012"/>
                    <a:pt x="8245842" y="6476590"/>
                    <a:pt x="7993004" y="6468455"/>
                  </a:cubicBezTo>
                  <a:cubicBezTo>
                    <a:pt x="7993004" y="6468455"/>
                    <a:pt x="7616532" y="6448157"/>
                    <a:pt x="6766939" y="6455755"/>
                  </a:cubicBezTo>
                  <a:cubicBezTo>
                    <a:pt x="2079974" y="6463890"/>
                    <a:pt x="304023" y="6476590"/>
                    <a:pt x="304023" y="6476590"/>
                  </a:cubicBezTo>
                  <a:cubicBezTo>
                    <a:pt x="132548" y="6476590"/>
                    <a:pt x="4213" y="6375521"/>
                    <a:pt x="8532" y="6172973"/>
                  </a:cubicBezTo>
                  <a:cubicBezTo>
                    <a:pt x="8532" y="6172973"/>
                    <a:pt x="9630" y="5674432"/>
                    <a:pt x="4815" y="1580296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3E4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009194" y="427500"/>
            <a:ext cx="5559572" cy="1842439"/>
            <a:chOff x="0" y="0"/>
            <a:chExt cx="3435356" cy="1138475"/>
          </a:xfrm>
        </p:grpSpPr>
        <p:sp>
          <p:nvSpPr>
            <p:cNvPr id="5" name="Freeform 5"/>
            <p:cNvSpPr/>
            <p:nvPr/>
          </p:nvSpPr>
          <p:spPr>
            <a:xfrm>
              <a:off x="0" y="-4262"/>
              <a:ext cx="3443102" cy="1144961"/>
            </a:xfrm>
            <a:custGeom>
              <a:avLst/>
              <a:gdLst/>
              <a:ahLst/>
              <a:cxnLst/>
              <a:rect l="l" t="t" r="r" b="b"/>
              <a:pathLst>
                <a:path w="3443102" h="1144961">
                  <a:moveTo>
                    <a:pt x="2504203" y="1133773"/>
                  </a:moveTo>
                  <a:cubicBezTo>
                    <a:pt x="2504203" y="1133773"/>
                    <a:pt x="2084450" y="1144961"/>
                    <a:pt x="1621865" y="1142339"/>
                  </a:cubicBezTo>
                  <a:cubicBezTo>
                    <a:pt x="1584822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584822" y="7673"/>
                  </a:cubicBezTo>
                  <a:cubicBezTo>
                    <a:pt x="1865523" y="0"/>
                    <a:pt x="2329451" y="7673"/>
                    <a:pt x="2329451" y="7673"/>
                  </a:cubicBezTo>
                  <a:cubicBezTo>
                    <a:pt x="2697758" y="15152"/>
                    <a:pt x="3061071" y="84484"/>
                    <a:pt x="3258811" y="207066"/>
                  </a:cubicBezTo>
                  <a:cubicBezTo>
                    <a:pt x="3409828" y="300683"/>
                    <a:pt x="3443102" y="425358"/>
                    <a:pt x="3433962" y="577261"/>
                  </a:cubicBezTo>
                  <a:cubicBezTo>
                    <a:pt x="3433962" y="891835"/>
                    <a:pt x="3150965" y="1105932"/>
                    <a:pt x="2504203" y="1133773"/>
                  </a:cubicBezTo>
                  <a:close/>
                </a:path>
              </a:pathLst>
            </a:custGeom>
            <a:solidFill>
              <a:srgbClr val="9CCEE9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8052354" y="146507"/>
            <a:ext cx="1736567" cy="1077942"/>
          </a:xfrm>
          <a:custGeom>
            <a:avLst/>
            <a:gdLst/>
            <a:ahLst/>
            <a:cxnLst/>
            <a:rect l="l" t="t" r="r" b="b"/>
            <a:pathLst>
              <a:path w="1736567" h="1077942">
                <a:moveTo>
                  <a:pt x="0" y="0"/>
                </a:moveTo>
                <a:lnTo>
                  <a:pt x="1736567" y="0"/>
                </a:lnTo>
                <a:lnTo>
                  <a:pt x="1736567" y="1077942"/>
                </a:lnTo>
                <a:lnTo>
                  <a:pt x="0" y="107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61010" y="1439465"/>
            <a:ext cx="6868476" cy="834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12"/>
              </a:lnSpc>
            </a:pPr>
            <a:r>
              <a:rPr lang="zh-TW" altLang="en-US" sz="6680" dirty="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變更就學區</a:t>
            </a:r>
            <a:endParaRPr lang="en-US" sz="668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261853" y="-264353"/>
            <a:ext cx="3086100" cy="308610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-1261100" y="-235487"/>
            <a:ext cx="5084594" cy="25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20"/>
              </a:lnSpc>
            </a:pPr>
            <a:r>
              <a:rPr lang="en-US" sz="15157" b="1">
                <a:solidFill>
                  <a:srgbClr val="27262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招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9203" y="2535408"/>
            <a:ext cx="16696324" cy="9131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310"/>
              </a:lnSpc>
            </a:pPr>
            <a:r>
              <a:rPr lang="en-US" altLang="zh-TW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1.</a:t>
            </a:r>
            <a:r>
              <a:rPr lang="zh-TW" altLang="en-US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戶籍在外縣市</a:t>
            </a:r>
            <a:r>
              <a:rPr lang="en-US" altLang="zh-TW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,</a:t>
            </a:r>
            <a:r>
              <a:rPr lang="zh-TW" altLang="en-US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且想要到外縣市就讀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(</a:t>
            </a:r>
            <a:r>
              <a:rPr lang="zh-TW" altLang="en-US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戶口名簿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)</a:t>
            </a:r>
          </a:p>
          <a:p>
            <a:pPr>
              <a:lnSpc>
                <a:spcPts val="10310"/>
              </a:lnSpc>
            </a:pPr>
            <a:r>
              <a:rPr lang="en-US" altLang="zh-TW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2.</a:t>
            </a:r>
            <a:r>
              <a:rPr lang="zh-TW" altLang="en-US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父母親工作地點改變</a:t>
            </a:r>
            <a:r>
              <a:rPr lang="en-US" altLang="zh-TW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,</a:t>
            </a:r>
            <a:r>
              <a:rPr lang="zh-TW" altLang="en-US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要隨父母親到外縣市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(</a:t>
            </a:r>
            <a:r>
              <a:rPr lang="zh-TW" altLang="en-US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父母工作證明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)</a:t>
            </a:r>
          </a:p>
          <a:p>
            <a:pPr>
              <a:lnSpc>
                <a:spcPts val="10310"/>
              </a:lnSpc>
            </a:pPr>
            <a:r>
              <a:rPr lang="en-US" altLang="zh-TW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3.</a:t>
            </a:r>
            <a:r>
              <a:rPr lang="zh-TW" altLang="en-US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家庭突遭變故</a:t>
            </a:r>
            <a:r>
              <a:rPr lang="en-US" altLang="zh-TW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,</a:t>
            </a:r>
            <a:r>
              <a:rPr lang="zh-TW" altLang="en-US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欲到外縣市依親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(</a:t>
            </a:r>
            <a:r>
              <a:rPr lang="zh-TW" altLang="en-US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戶口名簿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.</a:t>
            </a:r>
            <a:r>
              <a:rPr lang="zh-TW" altLang="en-US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監護人同意書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)</a:t>
            </a:r>
          </a:p>
          <a:p>
            <a:pPr>
              <a:lnSpc>
                <a:spcPts val="10310"/>
              </a:lnSpc>
            </a:pPr>
            <a:r>
              <a:rPr lang="en-US" altLang="zh-TW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4.</a:t>
            </a:r>
            <a:r>
              <a:rPr lang="zh-TW" altLang="en-US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欲讀其他縣市特殊的科系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(</a:t>
            </a:r>
            <a:r>
              <a:rPr lang="zh-TW" altLang="en-US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須把該科系填第一志願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)</a:t>
            </a:r>
          </a:p>
          <a:p>
            <a:pPr>
              <a:lnSpc>
                <a:spcPts val="10310"/>
              </a:lnSpc>
            </a:pPr>
            <a:r>
              <a:rPr lang="en-US" altLang="zh-TW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5.</a:t>
            </a:r>
            <a:r>
              <a:rPr lang="zh-TW" altLang="en-US" sz="5000" dirty="0"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其他特殊原因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(</a:t>
            </a:r>
            <a:r>
              <a:rPr lang="zh-TW" altLang="en-US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先找註冊組長確認</a:t>
            </a:r>
            <a:r>
              <a:rPr lang="en-US" altLang="zh-TW" sz="5000" dirty="0">
                <a:solidFill>
                  <a:srgbClr val="C0000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)</a:t>
            </a:r>
          </a:p>
          <a:p>
            <a:pPr>
              <a:lnSpc>
                <a:spcPts val="10310"/>
              </a:lnSpc>
            </a:pPr>
            <a:r>
              <a:rPr lang="en-US" altLang="zh-TW" sz="5000" dirty="0">
                <a:solidFill>
                  <a:srgbClr val="7030A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6.</a:t>
            </a:r>
            <a:r>
              <a:rPr lang="zh-TW" altLang="en-US" sz="5000" dirty="0">
                <a:solidFill>
                  <a:srgbClr val="7030A0"/>
                </a:solidFill>
                <a:latin typeface="王漢宗顏楷體" panose="02020500000000000000" charset="-120"/>
                <a:ea typeface="王漢宗顏楷體" panose="02020500000000000000" charset="-120"/>
                <a:cs typeface="Noto Sans T Chinese Bold"/>
                <a:sym typeface="Noto Sans T Chinese Bold"/>
              </a:rPr>
              <a:t>不須變更就學區</a:t>
            </a:r>
            <a:r>
              <a:rPr lang="zh-TW" altLang="en-US" sz="5000" dirty="0">
                <a:solidFill>
                  <a:srgbClr val="7030A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Noto Sans T Chinese Bold"/>
                <a:sym typeface="Noto Sans T Chinese Bold"/>
              </a:rPr>
              <a:t>：</a:t>
            </a:r>
            <a:r>
              <a:rPr lang="zh-TW" altLang="en-US" sz="5000" dirty="0">
                <a:solidFill>
                  <a:srgbClr val="7030A0"/>
                </a:solidFill>
                <a:latin typeface="王漢宗顏楷體" panose="02020500000000000000" charset="-120"/>
                <a:ea typeface="王漢宗顏楷體" panose="02020500000000000000" charset="-120"/>
                <a:sym typeface="Noto Sans T Chinese Bold"/>
              </a:rPr>
              <a:t>參加獨招</a:t>
            </a:r>
            <a:r>
              <a:rPr lang="en-US" altLang="zh-TW" sz="5000" dirty="0">
                <a:solidFill>
                  <a:srgbClr val="7030A0"/>
                </a:solidFill>
                <a:latin typeface="王漢宗顏楷體" panose="02020500000000000000" charset="-120"/>
                <a:ea typeface="王漢宗顏楷體" panose="02020500000000000000" charset="-120"/>
                <a:sym typeface="Noto Sans T Chinese Bold"/>
              </a:rPr>
              <a:t>､</a:t>
            </a:r>
            <a:r>
              <a:rPr lang="zh-TW" altLang="en-US" sz="5000" dirty="0">
                <a:solidFill>
                  <a:srgbClr val="7030A0"/>
                </a:solidFill>
                <a:latin typeface="王漢宗顏楷體" panose="02020500000000000000" charset="-120"/>
                <a:ea typeface="王漢宗顏楷體" panose="02020500000000000000" charset="-120"/>
                <a:sym typeface="Noto Sans T Chinese Bold"/>
              </a:rPr>
              <a:t>五專入學</a:t>
            </a:r>
            <a:r>
              <a:rPr lang="en-US" altLang="zh-TW" sz="5000" dirty="0">
                <a:solidFill>
                  <a:srgbClr val="7030A0"/>
                </a:solidFill>
                <a:latin typeface="王漢宗顏楷體" panose="02020500000000000000" charset="-120"/>
                <a:ea typeface="王漢宗顏楷體" panose="02020500000000000000" charset="-120"/>
                <a:sym typeface="Noto Sans T Chinese Bold"/>
              </a:rPr>
              <a:t>……</a:t>
            </a:r>
          </a:p>
          <a:p>
            <a:pPr algn="ctr">
              <a:lnSpc>
                <a:spcPts val="10310"/>
              </a:lnSpc>
            </a:pPr>
            <a:endParaRPr lang="en-US" sz="7200" b="1" dirty="0">
              <a:solidFill>
                <a:schemeClr val="accent3">
                  <a:lumMod val="75000"/>
                </a:schemeClr>
              </a:solidFill>
              <a:latin typeface="王漢宗顏楷體" panose="02020500000000000000" charset="-120"/>
              <a:ea typeface="王漢宗顏楷體" panose="02020500000000000000" charset="-120"/>
              <a:cs typeface="Noto Sans T Chinese Bold"/>
              <a:sym typeface="Noto Sans T Chinese Bold"/>
            </a:endParaRPr>
          </a:p>
        </p:txBody>
      </p:sp>
    </p:spTree>
    <p:extLst>
      <p:ext uri="{BB962C8B-B14F-4D97-AF65-F5344CB8AC3E}">
        <p14:creationId xmlns:p14="http://schemas.microsoft.com/office/powerpoint/2010/main" val="3717897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55627" y="1473556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grpSp>
        <p:nvGrpSpPr>
          <p:cNvPr id="8" name="Group 8"/>
          <p:cNvGrpSpPr/>
          <p:nvPr/>
        </p:nvGrpSpPr>
        <p:grpSpPr>
          <a:xfrm>
            <a:off x="2171332" y="1655983"/>
            <a:ext cx="970642" cy="969366"/>
            <a:chOff x="0" y="0"/>
            <a:chExt cx="1294189" cy="1292488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294189" cy="1292488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A09BFF"/>
              </a:solid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361375" y="219102"/>
              <a:ext cx="634729" cy="962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635"/>
                </a:lnSpc>
                <a:spcBef>
                  <a:spcPct val="0"/>
                </a:spcBef>
              </a:pPr>
              <a:r>
                <a:rPr lang="en-US" sz="4695">
                  <a:solidFill>
                    <a:srgbClr val="FFFFFF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171332" y="3129341"/>
            <a:ext cx="970642" cy="969366"/>
            <a:chOff x="0" y="0"/>
            <a:chExt cx="1294189" cy="1292488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294189" cy="1292488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BADBCD"/>
              </a:solidFill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361375" y="219102"/>
              <a:ext cx="634729" cy="962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635"/>
                </a:lnSpc>
                <a:spcBef>
                  <a:spcPct val="0"/>
                </a:spcBef>
              </a:pPr>
              <a:r>
                <a:rPr lang="en-US" sz="4695">
                  <a:solidFill>
                    <a:srgbClr val="FFFFFF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71332" y="4599415"/>
            <a:ext cx="970642" cy="969366"/>
            <a:chOff x="0" y="0"/>
            <a:chExt cx="1294189" cy="1292488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294189" cy="1292488"/>
              <a:chOff x="0" y="0"/>
              <a:chExt cx="6350000" cy="6350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9CCEE9"/>
              </a:solidFill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361375" y="219102"/>
              <a:ext cx="634729" cy="962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635"/>
                </a:lnSpc>
                <a:spcBef>
                  <a:spcPct val="0"/>
                </a:spcBef>
              </a:pPr>
              <a:r>
                <a:rPr lang="en-US" sz="4695">
                  <a:solidFill>
                    <a:srgbClr val="FFFFFF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71332" y="6069490"/>
            <a:ext cx="970642" cy="969366"/>
            <a:chOff x="0" y="0"/>
            <a:chExt cx="1294189" cy="129248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294189" cy="1292488"/>
              <a:chOff x="0" y="0"/>
              <a:chExt cx="6350000" cy="6350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CEC4"/>
              </a:solidFill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361375" y="219102"/>
              <a:ext cx="634729" cy="962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635"/>
                </a:lnSpc>
                <a:spcBef>
                  <a:spcPct val="0"/>
                </a:spcBef>
              </a:pPr>
              <a:r>
                <a:rPr lang="en-US" sz="4695">
                  <a:solidFill>
                    <a:srgbClr val="FFFFFF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171332" y="8110818"/>
            <a:ext cx="970642" cy="969366"/>
            <a:chOff x="0" y="0"/>
            <a:chExt cx="1294189" cy="1292488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294189" cy="1292488"/>
              <a:chOff x="0" y="0"/>
              <a:chExt cx="6350000" cy="6350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BD6F"/>
              </a:solidFill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361375" y="219102"/>
              <a:ext cx="634729" cy="962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635"/>
                </a:lnSpc>
                <a:spcBef>
                  <a:spcPct val="0"/>
                </a:spcBef>
              </a:pPr>
              <a:r>
                <a:rPr lang="en-US" sz="4695">
                  <a:solidFill>
                    <a:srgbClr val="FFFFFF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5</a:t>
              </a:r>
            </a:p>
          </p:txBody>
        </p:sp>
      </p:grpSp>
      <p:sp>
        <p:nvSpPr>
          <p:cNvPr id="28" name="Freeform 28"/>
          <p:cNvSpPr/>
          <p:nvPr/>
        </p:nvSpPr>
        <p:spPr>
          <a:xfrm rot="3838462" flipV="1">
            <a:off x="315068" y="2542705"/>
            <a:ext cx="1925077" cy="1049167"/>
          </a:xfrm>
          <a:custGeom>
            <a:avLst/>
            <a:gdLst/>
            <a:ahLst/>
            <a:cxnLst/>
            <a:rect l="l" t="t" r="r" b="b"/>
            <a:pathLst>
              <a:path w="1925077" h="1049167">
                <a:moveTo>
                  <a:pt x="0" y="1049167"/>
                </a:moveTo>
                <a:lnTo>
                  <a:pt x="1925077" y="1049167"/>
                </a:lnTo>
                <a:lnTo>
                  <a:pt x="1925077" y="0"/>
                </a:lnTo>
                <a:lnTo>
                  <a:pt x="0" y="0"/>
                </a:lnTo>
                <a:lnTo>
                  <a:pt x="0" y="104916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3691335" y="4311015"/>
            <a:ext cx="1188720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註冊組上傳系統學生積分資料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558007" y="5811780"/>
            <a:ext cx="12153856" cy="1186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dirty="0" err="1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列印個人積分表,檢查是否有誤</a:t>
            </a:r>
            <a:endParaRPr lang="en-US" sz="7200" dirty="0">
              <a:solidFill>
                <a:srgbClr val="000000"/>
              </a:solidFill>
              <a:latin typeface="王漢宗顏楷體"/>
              <a:ea typeface="王漢宗顏楷體"/>
              <a:cs typeface="王漢宗顏楷體"/>
              <a:sym typeface="王漢宗顏楷體"/>
            </a:endParaRPr>
          </a:p>
        </p:txBody>
      </p:sp>
      <p:sp>
        <p:nvSpPr>
          <p:cNvPr id="31" name="Freeform 31"/>
          <p:cNvSpPr/>
          <p:nvPr/>
        </p:nvSpPr>
        <p:spPr>
          <a:xfrm rot="3838462" flipV="1">
            <a:off x="315068" y="4070543"/>
            <a:ext cx="1925077" cy="1049167"/>
          </a:xfrm>
          <a:custGeom>
            <a:avLst/>
            <a:gdLst/>
            <a:ahLst/>
            <a:cxnLst/>
            <a:rect l="l" t="t" r="r" b="b"/>
            <a:pathLst>
              <a:path w="1925077" h="1049167">
                <a:moveTo>
                  <a:pt x="0" y="1049167"/>
                </a:moveTo>
                <a:lnTo>
                  <a:pt x="1925077" y="1049167"/>
                </a:lnTo>
                <a:lnTo>
                  <a:pt x="1925077" y="0"/>
                </a:lnTo>
                <a:lnTo>
                  <a:pt x="0" y="0"/>
                </a:lnTo>
                <a:lnTo>
                  <a:pt x="0" y="104916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3838462" flipV="1">
            <a:off x="315068" y="5598381"/>
            <a:ext cx="1925077" cy="1049167"/>
          </a:xfrm>
          <a:custGeom>
            <a:avLst/>
            <a:gdLst/>
            <a:ahLst/>
            <a:cxnLst/>
            <a:rect l="l" t="t" r="r" b="b"/>
            <a:pathLst>
              <a:path w="1925077" h="1049167">
                <a:moveTo>
                  <a:pt x="0" y="1049167"/>
                </a:moveTo>
                <a:lnTo>
                  <a:pt x="1925077" y="1049167"/>
                </a:lnTo>
                <a:lnTo>
                  <a:pt x="1925077" y="0"/>
                </a:lnTo>
                <a:lnTo>
                  <a:pt x="0" y="0"/>
                </a:lnTo>
                <a:lnTo>
                  <a:pt x="0" y="104916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 rot="3838462" flipV="1">
            <a:off x="885680" y="7402254"/>
            <a:ext cx="1925077" cy="1049167"/>
          </a:xfrm>
          <a:custGeom>
            <a:avLst/>
            <a:gdLst/>
            <a:ahLst/>
            <a:cxnLst/>
            <a:rect l="l" t="t" r="r" b="b"/>
            <a:pathLst>
              <a:path w="1925077" h="1049167">
                <a:moveTo>
                  <a:pt x="0" y="1049167"/>
                </a:moveTo>
                <a:lnTo>
                  <a:pt x="1925077" y="1049167"/>
                </a:lnTo>
                <a:lnTo>
                  <a:pt x="1925077" y="0"/>
                </a:lnTo>
                <a:lnTo>
                  <a:pt x="0" y="0"/>
                </a:lnTo>
                <a:lnTo>
                  <a:pt x="0" y="104916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3838462" flipH="1">
            <a:off x="14349832" y="3914163"/>
            <a:ext cx="3344135" cy="1822553"/>
          </a:xfrm>
          <a:custGeom>
            <a:avLst/>
            <a:gdLst/>
            <a:ahLst/>
            <a:cxnLst/>
            <a:rect l="l" t="t" r="r" b="b"/>
            <a:pathLst>
              <a:path w="3344135" h="1822553">
                <a:moveTo>
                  <a:pt x="3344134" y="0"/>
                </a:moveTo>
                <a:lnTo>
                  <a:pt x="0" y="0"/>
                </a:lnTo>
                <a:lnTo>
                  <a:pt x="0" y="1822553"/>
                </a:lnTo>
                <a:lnTo>
                  <a:pt x="3344134" y="1822553"/>
                </a:lnTo>
                <a:lnTo>
                  <a:pt x="334413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>
              <a:solidFill>
                <a:srgbClr val="FFFF00"/>
              </a:solidFill>
            </a:endParaRPr>
          </a:p>
        </p:txBody>
      </p:sp>
      <p:sp>
        <p:nvSpPr>
          <p:cNvPr id="35" name="Freeform 35"/>
          <p:cNvSpPr/>
          <p:nvPr/>
        </p:nvSpPr>
        <p:spPr>
          <a:xfrm>
            <a:off x="3413004" y="4275285"/>
            <a:ext cx="18814723" cy="4720579"/>
          </a:xfrm>
          <a:custGeom>
            <a:avLst/>
            <a:gdLst/>
            <a:ahLst/>
            <a:cxnLst/>
            <a:rect l="l" t="t" r="r" b="b"/>
            <a:pathLst>
              <a:path w="18814723" h="4720579">
                <a:moveTo>
                  <a:pt x="0" y="0"/>
                </a:moveTo>
                <a:lnTo>
                  <a:pt x="18814724" y="0"/>
                </a:lnTo>
                <a:lnTo>
                  <a:pt x="18814724" y="4720578"/>
                </a:lnTo>
                <a:lnTo>
                  <a:pt x="0" y="47205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77790" b="-77790"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36" name="TextBox 36"/>
          <p:cNvSpPr txBox="1"/>
          <p:nvPr/>
        </p:nvSpPr>
        <p:spPr>
          <a:xfrm>
            <a:off x="3657600" y="1370233"/>
            <a:ext cx="1097280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各班學生超額比序積分統計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623469" y="2781539"/>
            <a:ext cx="1005840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dirty="0" err="1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各組長檢視統整各班資料</a:t>
            </a:r>
            <a:endParaRPr lang="en-US" sz="7200" dirty="0">
              <a:solidFill>
                <a:srgbClr val="000000"/>
              </a:solidFill>
              <a:latin typeface="王漢宗顏楷體"/>
              <a:ea typeface="王漢宗顏楷體"/>
              <a:cs typeface="王漢宗顏楷體"/>
              <a:sym typeface="王漢宗顏楷體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3768357" y="7825068"/>
            <a:ext cx="640080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 dirty="0" err="1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註冊組提交系統</a:t>
            </a:r>
            <a:endParaRPr lang="en-US" sz="7200" dirty="0">
              <a:solidFill>
                <a:srgbClr val="000000"/>
              </a:solidFill>
              <a:latin typeface="王漢宗顏楷體"/>
              <a:ea typeface="王漢宗顏楷體"/>
              <a:cs typeface="王漢宗顏楷體"/>
              <a:sym typeface="王漢宗顏楷體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64351" y="7628267"/>
            <a:ext cx="1053946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562"/>
              </a:lnSpc>
            </a:pPr>
            <a:r>
              <a:rPr lang="en-US" sz="7800" b="1" dirty="0">
                <a:solidFill>
                  <a:srgbClr val="0070C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正</a:t>
            </a:r>
          </a:p>
          <a:p>
            <a:pPr algn="ctr">
              <a:lnSpc>
                <a:spcPts val="8562"/>
              </a:lnSpc>
            </a:pPr>
            <a:r>
              <a:rPr lang="en-US" sz="7800" b="1" dirty="0">
                <a:solidFill>
                  <a:srgbClr val="0070C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確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555278" y="1323829"/>
            <a:ext cx="1052282" cy="287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99"/>
              </a:lnSpc>
            </a:pPr>
            <a:r>
              <a:rPr lang="en-US" sz="7800" b="1" dirty="0">
                <a:solidFill>
                  <a:srgbClr val="C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錯</a:t>
            </a:r>
          </a:p>
          <a:p>
            <a:pPr algn="ctr">
              <a:lnSpc>
                <a:spcPts val="11599"/>
              </a:lnSpc>
            </a:pPr>
            <a:r>
              <a:rPr lang="en-US" sz="7800" b="1" dirty="0">
                <a:solidFill>
                  <a:srgbClr val="C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誤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Freeform 8"/>
          <p:cNvSpPr/>
          <p:nvPr/>
        </p:nvSpPr>
        <p:spPr>
          <a:xfrm>
            <a:off x="4356810" y="2994861"/>
            <a:ext cx="9341660" cy="6708833"/>
          </a:xfrm>
          <a:custGeom>
            <a:avLst/>
            <a:gdLst/>
            <a:ahLst/>
            <a:cxnLst/>
            <a:rect l="l" t="t" r="r" b="b"/>
            <a:pathLst>
              <a:path w="9341660" h="6708833">
                <a:moveTo>
                  <a:pt x="0" y="0"/>
                </a:moveTo>
                <a:lnTo>
                  <a:pt x="9341660" y="0"/>
                </a:lnTo>
                <a:lnTo>
                  <a:pt x="9341660" y="6708833"/>
                </a:lnTo>
                <a:lnTo>
                  <a:pt x="0" y="67088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85134" y="1684578"/>
            <a:ext cx="11644361" cy="2477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59"/>
              </a:lnSpc>
              <a:spcBef>
                <a:spcPct val="0"/>
              </a:spcBef>
            </a:pPr>
            <a:r>
              <a:rPr lang="en-US" sz="7113">
                <a:solidFill>
                  <a:srgbClr val="000000"/>
                </a:solidFill>
                <a:latin typeface="可画汤圆"/>
                <a:ea typeface="可画汤圆"/>
                <a:cs typeface="可画汤圆"/>
                <a:sym typeface="可画汤圆"/>
              </a:rPr>
              <a:t>積分如果有問題，該找誰…</a:t>
            </a:r>
          </a:p>
          <a:p>
            <a:pPr algn="ctr">
              <a:lnSpc>
                <a:spcPts val="9959"/>
              </a:lnSpc>
              <a:spcBef>
                <a:spcPct val="0"/>
              </a:spcBef>
            </a:pPr>
            <a:r>
              <a:rPr lang="en-US" sz="7113">
                <a:solidFill>
                  <a:srgbClr val="000000"/>
                </a:solidFill>
                <a:latin typeface="可画汤圆"/>
                <a:ea typeface="可画汤圆"/>
                <a:cs typeface="可画汤圆"/>
                <a:sym typeface="可画汤圆"/>
              </a:rPr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Freeform 8"/>
          <p:cNvSpPr/>
          <p:nvPr/>
        </p:nvSpPr>
        <p:spPr>
          <a:xfrm>
            <a:off x="242477" y="3481158"/>
            <a:ext cx="17729674" cy="5477795"/>
          </a:xfrm>
          <a:custGeom>
            <a:avLst/>
            <a:gdLst/>
            <a:ahLst/>
            <a:cxnLst/>
            <a:rect l="l" t="t" r="r" b="b"/>
            <a:pathLst>
              <a:path w="17729674" h="5477795">
                <a:moveTo>
                  <a:pt x="0" y="0"/>
                </a:moveTo>
                <a:lnTo>
                  <a:pt x="17729674" y="0"/>
                </a:lnTo>
                <a:lnTo>
                  <a:pt x="17729674" y="5477795"/>
                </a:lnTo>
                <a:lnTo>
                  <a:pt x="0" y="54777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922" r="-4117" b="-8722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85134" y="1684578"/>
            <a:ext cx="11644361" cy="2477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59"/>
              </a:lnSpc>
              <a:spcBef>
                <a:spcPct val="0"/>
              </a:spcBef>
            </a:pPr>
            <a:r>
              <a:rPr lang="en-US" sz="7113">
                <a:solidFill>
                  <a:srgbClr val="000000"/>
                </a:solidFill>
                <a:latin typeface="可画汤圆"/>
                <a:ea typeface="可画汤圆"/>
                <a:cs typeface="可画汤圆"/>
                <a:sym typeface="可画汤圆"/>
              </a:rPr>
              <a:t>積分如果有問題，該找誰…</a:t>
            </a:r>
          </a:p>
          <a:p>
            <a:pPr algn="ctr">
              <a:lnSpc>
                <a:spcPts val="9959"/>
              </a:lnSpc>
              <a:spcBef>
                <a:spcPct val="0"/>
              </a:spcBef>
            </a:pPr>
            <a:r>
              <a:rPr lang="en-US" sz="7113">
                <a:solidFill>
                  <a:srgbClr val="000000"/>
                </a:solidFill>
                <a:latin typeface="可画汤圆"/>
                <a:ea typeface="可画汤圆"/>
                <a:cs typeface="可画汤圆"/>
                <a:sym typeface="可画汤圆"/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494761" y="1827453"/>
            <a:ext cx="3929770" cy="3711449"/>
          </a:xfrm>
          <a:custGeom>
            <a:avLst/>
            <a:gdLst/>
            <a:ahLst/>
            <a:cxnLst/>
            <a:rect l="l" t="t" r="r" b="b"/>
            <a:pathLst>
              <a:path w="3929770" h="3711449">
                <a:moveTo>
                  <a:pt x="3929770" y="0"/>
                </a:moveTo>
                <a:lnTo>
                  <a:pt x="0" y="0"/>
                </a:lnTo>
                <a:lnTo>
                  <a:pt x="0" y="3711449"/>
                </a:lnTo>
                <a:lnTo>
                  <a:pt x="3929770" y="3711449"/>
                </a:lnTo>
                <a:lnTo>
                  <a:pt x="39297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976775" y="1484533"/>
            <a:ext cx="11598454" cy="8452374"/>
          </a:xfrm>
          <a:custGeom>
            <a:avLst/>
            <a:gdLst/>
            <a:ahLst/>
            <a:cxnLst/>
            <a:rect l="l" t="t" r="r" b="b"/>
            <a:pathLst>
              <a:path w="11598454" h="8452374">
                <a:moveTo>
                  <a:pt x="0" y="0"/>
                </a:moveTo>
                <a:lnTo>
                  <a:pt x="11598454" y="0"/>
                </a:lnTo>
                <a:lnTo>
                  <a:pt x="11598454" y="8452373"/>
                </a:lnTo>
                <a:lnTo>
                  <a:pt x="0" y="84523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761" y="2748457"/>
            <a:ext cx="3929770" cy="1252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729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積分表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494761" y="1827453"/>
            <a:ext cx="3929770" cy="3711449"/>
          </a:xfrm>
          <a:custGeom>
            <a:avLst/>
            <a:gdLst/>
            <a:ahLst/>
            <a:cxnLst/>
            <a:rect l="l" t="t" r="r" b="b"/>
            <a:pathLst>
              <a:path w="3929770" h="3711449">
                <a:moveTo>
                  <a:pt x="3929770" y="0"/>
                </a:moveTo>
                <a:lnTo>
                  <a:pt x="0" y="0"/>
                </a:lnTo>
                <a:lnTo>
                  <a:pt x="0" y="3711449"/>
                </a:lnTo>
                <a:lnTo>
                  <a:pt x="3929770" y="3711449"/>
                </a:lnTo>
                <a:lnTo>
                  <a:pt x="39297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014099" y="1484533"/>
            <a:ext cx="11477118" cy="8378296"/>
          </a:xfrm>
          <a:custGeom>
            <a:avLst/>
            <a:gdLst/>
            <a:ahLst/>
            <a:cxnLst/>
            <a:rect l="l" t="t" r="r" b="b"/>
            <a:pathLst>
              <a:path w="11477118" h="8378296">
                <a:moveTo>
                  <a:pt x="0" y="0"/>
                </a:moveTo>
                <a:lnTo>
                  <a:pt x="11477118" y="0"/>
                </a:lnTo>
                <a:lnTo>
                  <a:pt x="11477118" y="8378296"/>
                </a:lnTo>
                <a:lnTo>
                  <a:pt x="0" y="8378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171332" y="-262987"/>
            <a:ext cx="14020800" cy="1516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zh-TW" altLang="en-US" sz="9200" dirty="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免試入學報名表</a:t>
            </a:r>
            <a:endParaRPr lang="en-US" sz="9200" dirty="0">
              <a:solidFill>
                <a:srgbClr val="000000"/>
              </a:solidFill>
              <a:latin typeface="王漢宗顏楷體"/>
              <a:ea typeface="王漢宗顏楷體"/>
              <a:cs typeface="王漢宗顏楷體"/>
              <a:sym typeface="王漢宗顏楷體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94761" y="2748457"/>
            <a:ext cx="3929770" cy="1252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729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報名表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494761" y="1827453"/>
            <a:ext cx="3929770" cy="3711449"/>
          </a:xfrm>
          <a:custGeom>
            <a:avLst/>
            <a:gdLst/>
            <a:ahLst/>
            <a:cxnLst/>
            <a:rect l="l" t="t" r="r" b="b"/>
            <a:pathLst>
              <a:path w="3929770" h="3711449">
                <a:moveTo>
                  <a:pt x="3929770" y="0"/>
                </a:moveTo>
                <a:lnTo>
                  <a:pt x="0" y="0"/>
                </a:lnTo>
                <a:lnTo>
                  <a:pt x="0" y="3711449"/>
                </a:lnTo>
                <a:lnTo>
                  <a:pt x="3929770" y="3711449"/>
                </a:lnTo>
                <a:lnTo>
                  <a:pt x="39297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15914" y="1784549"/>
            <a:ext cx="6418192" cy="8292531"/>
          </a:xfrm>
          <a:custGeom>
            <a:avLst/>
            <a:gdLst/>
            <a:ahLst/>
            <a:cxnLst/>
            <a:rect l="l" t="t" r="r" b="b"/>
            <a:pathLst>
              <a:path w="6418192" h="8292531">
                <a:moveTo>
                  <a:pt x="0" y="0"/>
                </a:moveTo>
                <a:lnTo>
                  <a:pt x="6418192" y="0"/>
                </a:lnTo>
                <a:lnTo>
                  <a:pt x="6418192" y="8292530"/>
                </a:lnTo>
                <a:lnTo>
                  <a:pt x="0" y="82925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4761" y="2371331"/>
            <a:ext cx="3929770" cy="221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簽名注意事項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25489" y="5930814"/>
            <a:ext cx="6819801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簽名處不可</a:t>
            </a:r>
            <a:endParaRPr lang="en-US" sz="9999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  <a:p>
            <a:pPr algn="ctr">
              <a:lnSpc>
                <a:spcPts val="11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立可白塗改</a:t>
            </a:r>
            <a:endParaRPr lang="en-US" sz="9999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  <a:p>
            <a:pPr algn="ctr">
              <a:lnSpc>
                <a:spcPts val="11999"/>
              </a:lnSpc>
              <a:spcBef>
                <a:spcPct val="0"/>
              </a:spcBef>
            </a:pPr>
            <a:endParaRPr lang="en-US" sz="9999" dirty="0">
              <a:solidFill>
                <a:srgbClr val="0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9505749" y="2532622"/>
            <a:ext cx="4682560" cy="4114800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494761" y="1827453"/>
            <a:ext cx="3929770" cy="3711449"/>
          </a:xfrm>
          <a:custGeom>
            <a:avLst/>
            <a:gdLst/>
            <a:ahLst/>
            <a:cxnLst/>
            <a:rect l="l" t="t" r="r" b="b"/>
            <a:pathLst>
              <a:path w="3929770" h="3711449">
                <a:moveTo>
                  <a:pt x="3929770" y="0"/>
                </a:moveTo>
                <a:lnTo>
                  <a:pt x="0" y="0"/>
                </a:lnTo>
                <a:lnTo>
                  <a:pt x="0" y="3711449"/>
                </a:lnTo>
                <a:lnTo>
                  <a:pt x="3929770" y="3711449"/>
                </a:lnTo>
                <a:lnTo>
                  <a:pt x="39297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225489" y="5930814"/>
            <a:ext cx="6819801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簽名處不可</a:t>
            </a:r>
            <a:endParaRPr lang="en-US" sz="9999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  <a:p>
            <a:pPr algn="ctr">
              <a:lnSpc>
                <a:spcPts val="11999"/>
              </a:lnSpc>
              <a:spcBef>
                <a:spcPct val="0"/>
              </a:spcBef>
            </a:pPr>
            <a:r>
              <a:rPr lang="en-US" sz="9999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立可白塗改</a:t>
            </a:r>
            <a:endParaRPr lang="en-US" sz="9999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  <a:p>
            <a:pPr algn="ctr">
              <a:lnSpc>
                <a:spcPts val="11999"/>
              </a:lnSpc>
              <a:spcBef>
                <a:spcPct val="0"/>
              </a:spcBef>
            </a:pPr>
            <a:endParaRPr lang="en-US" sz="9999" dirty="0">
              <a:solidFill>
                <a:srgbClr val="000000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711942" y="1669610"/>
            <a:ext cx="6096835" cy="8345420"/>
          </a:xfrm>
          <a:custGeom>
            <a:avLst/>
            <a:gdLst/>
            <a:ahLst/>
            <a:cxnLst/>
            <a:rect l="l" t="t" r="r" b="b"/>
            <a:pathLst>
              <a:path w="6096835" h="8345420">
                <a:moveTo>
                  <a:pt x="0" y="0"/>
                </a:moveTo>
                <a:lnTo>
                  <a:pt x="6096835" y="0"/>
                </a:lnTo>
                <a:lnTo>
                  <a:pt x="6096835" y="8345420"/>
                </a:lnTo>
                <a:lnTo>
                  <a:pt x="0" y="83454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712000" y="2179878"/>
            <a:ext cx="4682560" cy="4114800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4761" y="2516682"/>
            <a:ext cx="3929770" cy="221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簽名注意事項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494761" y="1827453"/>
            <a:ext cx="3929770" cy="3711449"/>
          </a:xfrm>
          <a:custGeom>
            <a:avLst/>
            <a:gdLst/>
            <a:ahLst/>
            <a:cxnLst/>
            <a:rect l="l" t="t" r="r" b="b"/>
            <a:pathLst>
              <a:path w="3929770" h="3711449">
                <a:moveTo>
                  <a:pt x="3929770" y="0"/>
                </a:moveTo>
                <a:lnTo>
                  <a:pt x="0" y="0"/>
                </a:lnTo>
                <a:lnTo>
                  <a:pt x="0" y="3711449"/>
                </a:lnTo>
                <a:lnTo>
                  <a:pt x="3929770" y="3711449"/>
                </a:lnTo>
                <a:lnTo>
                  <a:pt x="39297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48757" y="2029891"/>
            <a:ext cx="6876732" cy="7801846"/>
          </a:xfrm>
          <a:custGeom>
            <a:avLst/>
            <a:gdLst/>
            <a:ahLst/>
            <a:cxnLst/>
            <a:rect l="l" t="t" r="r" b="b"/>
            <a:pathLst>
              <a:path w="6876732" h="7801846">
                <a:moveTo>
                  <a:pt x="0" y="0"/>
                </a:moveTo>
                <a:lnTo>
                  <a:pt x="6876732" y="0"/>
                </a:lnTo>
                <a:lnTo>
                  <a:pt x="6876732" y="7801846"/>
                </a:lnTo>
                <a:lnTo>
                  <a:pt x="0" y="7801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903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505749" y="2532622"/>
            <a:ext cx="4682560" cy="4114800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761" y="2418322"/>
            <a:ext cx="3929770" cy="221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簽名注意事項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13776" y="6146223"/>
            <a:ext cx="6828822" cy="264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86"/>
              </a:lnSpc>
              <a:spcBef>
                <a:spcPct val="0"/>
              </a:spcBef>
            </a:pPr>
            <a:r>
              <a:rPr lang="en-US" sz="8655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簽全名.正楷</a:t>
            </a:r>
            <a:endParaRPr lang="en-US" sz="8655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  <a:p>
            <a:pPr algn="ctr">
              <a:lnSpc>
                <a:spcPts val="10386"/>
              </a:lnSpc>
              <a:spcBef>
                <a:spcPct val="0"/>
              </a:spcBef>
            </a:pPr>
            <a:r>
              <a:rPr lang="en-US" sz="8655" dirty="0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 (</a:t>
            </a:r>
            <a:r>
              <a:rPr lang="en-US" sz="8655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不能簽日期</a:t>
            </a:r>
            <a:r>
              <a:rPr lang="en-US" sz="8655" dirty="0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494761" y="1827453"/>
            <a:ext cx="3929770" cy="3711449"/>
          </a:xfrm>
          <a:custGeom>
            <a:avLst/>
            <a:gdLst/>
            <a:ahLst/>
            <a:cxnLst/>
            <a:rect l="l" t="t" r="r" b="b"/>
            <a:pathLst>
              <a:path w="3929770" h="3711449">
                <a:moveTo>
                  <a:pt x="3929770" y="0"/>
                </a:moveTo>
                <a:lnTo>
                  <a:pt x="0" y="0"/>
                </a:lnTo>
                <a:lnTo>
                  <a:pt x="0" y="3711449"/>
                </a:lnTo>
                <a:lnTo>
                  <a:pt x="3929770" y="3711449"/>
                </a:lnTo>
                <a:lnTo>
                  <a:pt x="39297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93868" y="1827453"/>
            <a:ext cx="6200864" cy="8116647"/>
          </a:xfrm>
          <a:custGeom>
            <a:avLst/>
            <a:gdLst/>
            <a:ahLst/>
            <a:cxnLst/>
            <a:rect l="l" t="t" r="r" b="b"/>
            <a:pathLst>
              <a:path w="6262287" h="8252029">
                <a:moveTo>
                  <a:pt x="0" y="0"/>
                </a:moveTo>
                <a:lnTo>
                  <a:pt x="6262287" y="0"/>
                </a:lnTo>
                <a:lnTo>
                  <a:pt x="6262287" y="8252028"/>
                </a:lnTo>
                <a:lnTo>
                  <a:pt x="0" y="82520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505749" y="2532622"/>
            <a:ext cx="4682560" cy="4114800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761" y="2371331"/>
            <a:ext cx="3929770" cy="221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簽名注意事項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10669" y="6398505"/>
            <a:ext cx="6761392" cy="2522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12"/>
              </a:lnSpc>
              <a:spcBef>
                <a:spcPct val="0"/>
              </a:spcBef>
            </a:pPr>
            <a:r>
              <a:rPr lang="en-US" sz="8260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簽名要用黑色</a:t>
            </a:r>
            <a:endParaRPr lang="en-US" sz="8260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  <a:p>
            <a:pPr algn="ctr">
              <a:lnSpc>
                <a:spcPts val="9912"/>
              </a:lnSpc>
              <a:spcBef>
                <a:spcPct val="0"/>
              </a:spcBef>
            </a:pPr>
            <a:r>
              <a:rPr lang="en-US" sz="8260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或藍色原子筆</a:t>
            </a:r>
            <a:endParaRPr lang="en-US" sz="8260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494761" y="1827453"/>
            <a:ext cx="3929770" cy="3711449"/>
          </a:xfrm>
          <a:custGeom>
            <a:avLst/>
            <a:gdLst/>
            <a:ahLst/>
            <a:cxnLst/>
            <a:rect l="l" t="t" r="r" b="b"/>
            <a:pathLst>
              <a:path w="3929770" h="3711449">
                <a:moveTo>
                  <a:pt x="3929770" y="0"/>
                </a:moveTo>
                <a:lnTo>
                  <a:pt x="0" y="0"/>
                </a:lnTo>
                <a:lnTo>
                  <a:pt x="0" y="3711449"/>
                </a:lnTo>
                <a:lnTo>
                  <a:pt x="3929770" y="3711449"/>
                </a:lnTo>
                <a:lnTo>
                  <a:pt x="39297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424531" y="3061511"/>
            <a:ext cx="5624704" cy="6196789"/>
          </a:xfrm>
          <a:custGeom>
            <a:avLst/>
            <a:gdLst/>
            <a:ahLst/>
            <a:cxnLst/>
            <a:rect l="l" t="t" r="r" b="b"/>
            <a:pathLst>
              <a:path w="5624704" h="6196789">
                <a:moveTo>
                  <a:pt x="0" y="0"/>
                </a:moveTo>
                <a:lnTo>
                  <a:pt x="5624704" y="0"/>
                </a:lnTo>
                <a:lnTo>
                  <a:pt x="5624704" y="6196789"/>
                </a:lnTo>
                <a:lnTo>
                  <a:pt x="0" y="61967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2571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396553" y="2045105"/>
            <a:ext cx="4682560" cy="4114800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761" y="2516682"/>
            <a:ext cx="3929770" cy="221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簽名注意事項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91358" y="6383381"/>
            <a:ext cx="7219425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45"/>
              </a:lnSpc>
              <a:spcBef>
                <a:spcPct val="0"/>
              </a:spcBef>
            </a:pPr>
            <a:r>
              <a:rPr lang="en-US" sz="8538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不能做記號、破損</a:t>
            </a:r>
            <a:endParaRPr lang="en-US" sz="8538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E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2720" y="1484533"/>
            <a:ext cx="18520720" cy="8892562"/>
            <a:chOff x="0" y="0"/>
            <a:chExt cx="24694293" cy="1185675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276177"/>
              <a:ext cx="24263476" cy="11580572"/>
              <a:chOff x="0" y="0"/>
              <a:chExt cx="14627066" cy="698126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4213" y="0"/>
                <a:ext cx="14631279" cy="6981267"/>
              </a:xfrm>
              <a:custGeom>
                <a:avLst/>
                <a:gdLst/>
                <a:ahLst/>
                <a:cxnLst/>
                <a:rect l="l" t="t" r="r" b="b"/>
                <a:pathLst>
                  <a:path w="14631279" h="698126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597" y="12454"/>
                    </a:cubicBezTo>
                    <a:cubicBezTo>
                      <a:pt x="12142288" y="12671"/>
                      <a:pt x="14357211" y="0"/>
                      <a:pt x="14357211" y="0"/>
                    </a:cubicBezTo>
                    <a:cubicBezTo>
                      <a:pt x="14424674" y="0"/>
                      <a:pt x="14500612" y="0"/>
                      <a:pt x="14579385" y="85073"/>
                    </a:cubicBezTo>
                    <a:cubicBezTo>
                      <a:pt x="14622363" y="131488"/>
                      <a:pt x="14623431" y="240224"/>
                      <a:pt x="14623835" y="320281"/>
                    </a:cubicBezTo>
                    <a:cubicBezTo>
                      <a:pt x="14623835" y="320281"/>
                      <a:pt x="14622132" y="5153711"/>
                      <a:pt x="14622132" y="6218683"/>
                    </a:cubicBezTo>
                    <a:cubicBezTo>
                      <a:pt x="14622132" y="6432841"/>
                      <a:pt x="14631280" y="6732021"/>
                      <a:pt x="14631280" y="6732021"/>
                    </a:cubicBezTo>
                    <a:cubicBezTo>
                      <a:pt x="14631280" y="6860689"/>
                      <a:pt x="14627110" y="6981267"/>
                      <a:pt x="14374272" y="6973133"/>
                    </a:cubicBezTo>
                    <a:cubicBezTo>
                      <a:pt x="14374272" y="6973133"/>
                      <a:pt x="13997799" y="6952835"/>
                      <a:pt x="12536649" y="6960433"/>
                    </a:cubicBezTo>
                    <a:cubicBezTo>
                      <a:pt x="3239229" y="6968567"/>
                      <a:pt x="304023" y="6981267"/>
                      <a:pt x="304023" y="6981267"/>
                    </a:cubicBezTo>
                    <a:cubicBezTo>
                      <a:pt x="132548" y="6981267"/>
                      <a:pt x="4213" y="6880198"/>
                      <a:pt x="8532" y="6677651"/>
                    </a:cubicBezTo>
                    <a:cubicBezTo>
                      <a:pt x="8532" y="6677651"/>
                      <a:pt x="9630" y="6179110"/>
                      <a:pt x="4815" y="1651401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455438" y="0"/>
              <a:ext cx="24238856" cy="11500019"/>
              <a:chOff x="0" y="0"/>
              <a:chExt cx="14647993" cy="694967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4213" y="0"/>
                <a:ext cx="14652205" cy="6949677"/>
              </a:xfrm>
              <a:custGeom>
                <a:avLst/>
                <a:gdLst/>
                <a:ahLst/>
                <a:cxnLst/>
                <a:rect l="l" t="t" r="r" b="b"/>
                <a:pathLst>
                  <a:path w="14652205" h="694967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130970" y="12454"/>
                    </a:cubicBezTo>
                    <a:cubicBezTo>
                      <a:pt x="12160567" y="12671"/>
                      <a:pt x="14378137" y="0"/>
                      <a:pt x="14378137" y="0"/>
                    </a:cubicBezTo>
                    <a:cubicBezTo>
                      <a:pt x="14445601" y="0"/>
                      <a:pt x="14521538" y="0"/>
                      <a:pt x="14600311" y="85073"/>
                    </a:cubicBezTo>
                    <a:cubicBezTo>
                      <a:pt x="14643288" y="131488"/>
                      <a:pt x="14644357" y="240224"/>
                      <a:pt x="14644763" y="320281"/>
                    </a:cubicBezTo>
                    <a:cubicBezTo>
                      <a:pt x="14644763" y="320281"/>
                      <a:pt x="14643057" y="5127573"/>
                      <a:pt x="14643057" y="6187092"/>
                    </a:cubicBezTo>
                    <a:cubicBezTo>
                      <a:pt x="14643057" y="6401251"/>
                      <a:pt x="14652206" y="6700430"/>
                      <a:pt x="14652206" y="6700430"/>
                    </a:cubicBezTo>
                    <a:cubicBezTo>
                      <a:pt x="14652206" y="6829099"/>
                      <a:pt x="14648037" y="6949677"/>
                      <a:pt x="14395198" y="6941542"/>
                    </a:cubicBezTo>
                    <a:cubicBezTo>
                      <a:pt x="14395198" y="6941542"/>
                      <a:pt x="14018727" y="6921243"/>
                      <a:pt x="12555570" y="6928842"/>
                    </a:cubicBezTo>
                    <a:cubicBezTo>
                      <a:pt x="3243030" y="6936977"/>
                      <a:pt x="304023" y="6949677"/>
                      <a:pt x="304023" y="6949677"/>
                    </a:cubicBezTo>
                    <a:cubicBezTo>
                      <a:pt x="132548" y="6949677"/>
                      <a:pt x="4213" y="6848607"/>
                      <a:pt x="8532" y="6646060"/>
                    </a:cubicBezTo>
                    <a:cubicBezTo>
                      <a:pt x="8532" y="6646060"/>
                      <a:pt x="9630" y="6147519"/>
                      <a:pt x="4815" y="164695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2442363" y="1817928"/>
            <a:ext cx="47604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5"/>
              </a:lnSpc>
              <a:spcBef>
                <a:spcPct val="0"/>
              </a:spcBef>
            </a:pPr>
            <a:r>
              <a:rPr lang="en-US" sz="4695">
                <a:solidFill>
                  <a:srgbClr val="FFFFFF"/>
                </a:solidFill>
                <a:latin typeface="可画汤圆"/>
                <a:ea typeface="可画汤圆"/>
                <a:cs typeface="可画汤圆"/>
                <a:sym typeface="可画汤圆"/>
              </a:rPr>
              <a:t>1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494761" y="1827453"/>
            <a:ext cx="3929770" cy="3711449"/>
          </a:xfrm>
          <a:custGeom>
            <a:avLst/>
            <a:gdLst/>
            <a:ahLst/>
            <a:cxnLst/>
            <a:rect l="l" t="t" r="r" b="b"/>
            <a:pathLst>
              <a:path w="3929770" h="3711449">
                <a:moveTo>
                  <a:pt x="3929770" y="0"/>
                </a:moveTo>
                <a:lnTo>
                  <a:pt x="0" y="0"/>
                </a:lnTo>
                <a:lnTo>
                  <a:pt x="0" y="3711449"/>
                </a:lnTo>
                <a:lnTo>
                  <a:pt x="3929770" y="3711449"/>
                </a:lnTo>
                <a:lnTo>
                  <a:pt x="39297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19336" y="2541828"/>
            <a:ext cx="5972022" cy="7351419"/>
          </a:xfrm>
          <a:custGeom>
            <a:avLst/>
            <a:gdLst/>
            <a:ahLst/>
            <a:cxnLst/>
            <a:rect l="l" t="t" r="r" b="b"/>
            <a:pathLst>
              <a:path w="5972022" h="7351419">
                <a:moveTo>
                  <a:pt x="0" y="0"/>
                </a:moveTo>
                <a:lnTo>
                  <a:pt x="5972022" y="0"/>
                </a:lnTo>
                <a:lnTo>
                  <a:pt x="5972022" y="7351418"/>
                </a:lnTo>
                <a:lnTo>
                  <a:pt x="0" y="73514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5517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027640" y="1881319"/>
            <a:ext cx="4682560" cy="4114800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171332" y="-262987"/>
            <a:ext cx="14020800" cy="174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超額比序積分校內彙整流程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4761" y="2427528"/>
            <a:ext cx="3929770" cy="2218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 dirty="0" err="1">
                <a:solidFill>
                  <a:srgbClr val="000000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簽名注意事項</a:t>
            </a:r>
            <a:endParaRPr lang="en-US" sz="6399" b="1" dirty="0">
              <a:solidFill>
                <a:srgbClr val="000000"/>
              </a:solidFill>
              <a:latin typeface="Noto Sans T Chinese Bold"/>
              <a:ea typeface="Noto Sans T Chinese Bold"/>
              <a:cs typeface="Noto Sans T Chinese Bold"/>
              <a:sym typeface="Noto Sans T Chines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781858" y="5519852"/>
            <a:ext cx="7122682" cy="3052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34"/>
              </a:lnSpc>
              <a:spcBef>
                <a:spcPct val="0"/>
              </a:spcBef>
            </a:pPr>
            <a:r>
              <a:rPr lang="en-US" sz="8260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不能</a:t>
            </a:r>
            <a:endParaRPr lang="en-US" sz="8260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  <a:p>
            <a:pPr algn="ctr">
              <a:lnSpc>
                <a:spcPts val="12534"/>
              </a:lnSpc>
              <a:spcBef>
                <a:spcPct val="0"/>
              </a:spcBef>
            </a:pPr>
            <a:r>
              <a:rPr lang="en-US" sz="8260" dirty="0" err="1">
                <a:solidFill>
                  <a:srgbClr val="000000"/>
                </a:solidFill>
                <a:latin typeface="王漢宗顏楷體" panose="02020500000000000000" charset="-120"/>
                <a:ea typeface="王漢宗顏楷體" panose="02020500000000000000" charset="-120"/>
                <a:cs typeface="可画汤圆"/>
                <a:sym typeface="可画汤圆"/>
              </a:rPr>
              <a:t>訂書針裝訂</a:t>
            </a:r>
            <a:endParaRPr lang="en-US" sz="8260" dirty="0">
              <a:solidFill>
                <a:srgbClr val="000000"/>
              </a:solidFill>
              <a:latin typeface="王漢宗顏楷體" panose="02020500000000000000" charset="-120"/>
              <a:ea typeface="王漢宗顏楷體" panose="02020500000000000000" charset="-120"/>
              <a:cs typeface="可画汤圆"/>
              <a:sym typeface="可画汤圆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7251"/>
            <a:ext cx="18288000" cy="10280393"/>
          </a:xfrm>
          <a:custGeom>
            <a:avLst/>
            <a:gdLst/>
            <a:ahLst/>
            <a:cxnLst/>
            <a:rect l="l" t="t" r="r" b="b"/>
            <a:pathLst>
              <a:path w="18288000" h="10280393">
                <a:moveTo>
                  <a:pt x="0" y="0"/>
                </a:moveTo>
                <a:lnTo>
                  <a:pt x="18288000" y="0"/>
                </a:lnTo>
                <a:lnTo>
                  <a:pt x="18288000" y="10280393"/>
                </a:lnTo>
                <a:lnTo>
                  <a:pt x="0" y="102803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77892"/>
            </a:stretch>
          </a:blipFill>
        </p:spPr>
      </p:sp>
      <p:sp>
        <p:nvSpPr>
          <p:cNvPr id="3" name="Freeform 3"/>
          <p:cNvSpPr/>
          <p:nvPr/>
        </p:nvSpPr>
        <p:spPr>
          <a:xfrm rot="-68121">
            <a:off x="1546978" y="1218918"/>
            <a:ext cx="11968627" cy="7855771"/>
          </a:xfrm>
          <a:custGeom>
            <a:avLst/>
            <a:gdLst/>
            <a:ahLst/>
            <a:cxnLst/>
            <a:rect l="l" t="t" r="r" b="b"/>
            <a:pathLst>
              <a:path w="11968627" h="7855771">
                <a:moveTo>
                  <a:pt x="0" y="0"/>
                </a:moveTo>
                <a:lnTo>
                  <a:pt x="11968626" y="0"/>
                </a:lnTo>
                <a:lnTo>
                  <a:pt x="11968626" y="7855771"/>
                </a:lnTo>
                <a:lnTo>
                  <a:pt x="0" y="7855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431112">
            <a:off x="18516537" y="1631403"/>
            <a:ext cx="4144837" cy="3914569"/>
          </a:xfrm>
          <a:custGeom>
            <a:avLst/>
            <a:gdLst/>
            <a:ahLst/>
            <a:cxnLst/>
            <a:rect l="l" t="t" r="r" b="b"/>
            <a:pathLst>
              <a:path w="4144837" h="3914569">
                <a:moveTo>
                  <a:pt x="0" y="0"/>
                </a:moveTo>
                <a:lnTo>
                  <a:pt x="4144837" y="0"/>
                </a:lnTo>
                <a:lnTo>
                  <a:pt x="4144837" y="3914569"/>
                </a:lnTo>
                <a:lnTo>
                  <a:pt x="0" y="3914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85742">
            <a:off x="11330012" y="2599599"/>
            <a:ext cx="5395121" cy="5235699"/>
          </a:xfrm>
          <a:custGeom>
            <a:avLst/>
            <a:gdLst/>
            <a:ahLst/>
            <a:cxnLst/>
            <a:rect l="l" t="t" r="r" b="b"/>
            <a:pathLst>
              <a:path w="5395121" h="5235699">
                <a:moveTo>
                  <a:pt x="0" y="0"/>
                </a:moveTo>
                <a:lnTo>
                  <a:pt x="5395121" y="0"/>
                </a:lnTo>
                <a:lnTo>
                  <a:pt x="5395121" y="5235699"/>
                </a:lnTo>
                <a:lnTo>
                  <a:pt x="0" y="52356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37" r="-544" b="-1688"/>
            </a:stretch>
          </a:blipFill>
        </p:spPr>
      </p:sp>
      <p:sp>
        <p:nvSpPr>
          <p:cNvPr id="6" name="Freeform 6"/>
          <p:cNvSpPr/>
          <p:nvPr/>
        </p:nvSpPr>
        <p:spPr>
          <a:xfrm rot="-772345">
            <a:off x="928460" y="6581778"/>
            <a:ext cx="1499829" cy="3158683"/>
          </a:xfrm>
          <a:custGeom>
            <a:avLst/>
            <a:gdLst/>
            <a:ahLst/>
            <a:cxnLst/>
            <a:rect l="l" t="t" r="r" b="b"/>
            <a:pathLst>
              <a:path w="1499829" h="3158683">
                <a:moveTo>
                  <a:pt x="0" y="0"/>
                </a:moveTo>
                <a:lnTo>
                  <a:pt x="1499829" y="0"/>
                </a:lnTo>
                <a:lnTo>
                  <a:pt x="1499829" y="3158683"/>
                </a:lnTo>
                <a:lnTo>
                  <a:pt x="0" y="31586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840615">
            <a:off x="13859570" y="1515622"/>
            <a:ext cx="2348424" cy="768575"/>
          </a:xfrm>
          <a:custGeom>
            <a:avLst/>
            <a:gdLst/>
            <a:ahLst/>
            <a:cxnLst/>
            <a:rect l="l" t="t" r="r" b="b"/>
            <a:pathLst>
              <a:path w="2348424" h="768575">
                <a:moveTo>
                  <a:pt x="0" y="0"/>
                </a:moveTo>
                <a:lnTo>
                  <a:pt x="2348424" y="0"/>
                </a:lnTo>
                <a:lnTo>
                  <a:pt x="2348424" y="768575"/>
                </a:lnTo>
                <a:lnTo>
                  <a:pt x="0" y="7685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03181" y="8221861"/>
            <a:ext cx="1061203" cy="1061203"/>
          </a:xfrm>
          <a:custGeom>
            <a:avLst/>
            <a:gdLst/>
            <a:ahLst/>
            <a:cxnLst/>
            <a:rect l="l" t="t" r="r" b="b"/>
            <a:pathLst>
              <a:path w="1061203" h="1061203">
                <a:moveTo>
                  <a:pt x="0" y="0"/>
                </a:moveTo>
                <a:lnTo>
                  <a:pt x="1061202" y="0"/>
                </a:lnTo>
                <a:lnTo>
                  <a:pt x="1061202" y="1061203"/>
                </a:lnTo>
                <a:lnTo>
                  <a:pt x="0" y="10612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611161">
            <a:off x="1289756" y="758915"/>
            <a:ext cx="862233" cy="1931762"/>
          </a:xfrm>
          <a:custGeom>
            <a:avLst/>
            <a:gdLst/>
            <a:ahLst/>
            <a:cxnLst/>
            <a:rect l="l" t="t" r="r" b="b"/>
            <a:pathLst>
              <a:path w="862233" h="1931762">
                <a:moveTo>
                  <a:pt x="0" y="0"/>
                </a:moveTo>
                <a:lnTo>
                  <a:pt x="862233" y="0"/>
                </a:lnTo>
                <a:lnTo>
                  <a:pt x="862233" y="1931762"/>
                </a:lnTo>
                <a:lnTo>
                  <a:pt x="0" y="193176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 rot="-82263">
            <a:off x="1681454" y="1416176"/>
            <a:ext cx="10242207" cy="6669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04"/>
              </a:lnSpc>
            </a:pPr>
            <a:r>
              <a:rPr lang="zh-TW" altLang="en-US" sz="10000" dirty="0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做好每個環節</a:t>
            </a:r>
            <a:endParaRPr lang="en-US" altLang="zh-TW" sz="1000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12704"/>
              </a:lnSpc>
            </a:pPr>
            <a:endParaRPr lang="en-US" sz="10000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12704"/>
              </a:lnSpc>
            </a:pPr>
            <a:r>
              <a:rPr lang="en-US" sz="14602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預祝同學</a:t>
            </a:r>
            <a:endParaRPr lang="en-US" sz="14602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12704"/>
              </a:lnSpc>
            </a:pPr>
            <a:r>
              <a:rPr lang="en-US" sz="14602" dirty="0" err="1">
                <a:solidFill>
                  <a:srgbClr val="272626"/>
                </a:solidFill>
                <a:latin typeface="可画汤圆"/>
                <a:ea typeface="可画汤圆"/>
                <a:cs typeface="可画汤圆"/>
                <a:sym typeface="可画汤圆"/>
              </a:rPr>
              <a:t>金榜題名</a:t>
            </a:r>
            <a:endParaRPr lang="en-US" sz="14602" dirty="0">
              <a:solidFill>
                <a:srgbClr val="272626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712</Words>
  <Application>Microsoft Office PowerPoint</Application>
  <PresentationFormat>自訂</PresentationFormat>
  <Paragraphs>219</Paragraphs>
  <Slides>42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42</vt:i4>
      </vt:variant>
    </vt:vector>
  </HeadingPairs>
  <TitlesOfParts>
    <vt:vector size="53" baseType="lpstr">
      <vt:lpstr>標楷體</vt:lpstr>
      <vt:lpstr>Calibri</vt:lpstr>
      <vt:lpstr>新細明體</vt:lpstr>
      <vt:lpstr>Noto Sans T Chinese Bold</vt:lpstr>
      <vt:lpstr>可画悦黑体-繁</vt:lpstr>
      <vt:lpstr>可画汤圆</vt:lpstr>
      <vt:lpstr>王漢宗顏楷體</vt:lpstr>
      <vt:lpstr>Times New Roman</vt:lpstr>
      <vt:lpstr>Arial</vt:lpstr>
      <vt:lpstr>可画软糖体-简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試模擬.會考.免試入學說明</dc:title>
  <dc:creator>USER</dc:creator>
  <cp:lastModifiedBy>USER</cp:lastModifiedBy>
  <cp:revision>37</cp:revision>
  <cp:lastPrinted>2025-11-18T06:33:57Z</cp:lastPrinted>
  <dcterms:created xsi:type="dcterms:W3CDTF">2006-08-16T00:00:00Z</dcterms:created>
  <dcterms:modified xsi:type="dcterms:W3CDTF">2025-11-18T23:28:17Z</dcterms:modified>
  <dc:identifier>DAGWWxj7ZYQ</dc:identifier>
</cp:coreProperties>
</file>